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61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BBEB"/>
    <a:srgbClr val="BCF0D8"/>
    <a:srgbClr val="C36575"/>
    <a:srgbClr val="9E83AD"/>
    <a:srgbClr val="4CB4AF"/>
    <a:srgbClr val="E2F89C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64" d="100"/>
          <a:sy n="64" d="100"/>
        </p:scale>
        <p:origin x="63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95DC8E-BC47-4F07-A420-7FA64D334A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97D2B10-CFC5-4EA8-BF0F-DE577AC3C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709C99-D4F0-451A-831E-0F9E0DCD8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21BD-A44A-408E-8909-9F3618F986B9}" type="datetimeFigureOut">
              <a:rPr lang="pt-BR" smtClean="0"/>
              <a:t>07/08/2020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206117-BCA4-494C-ADC5-5BC52BEE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EF3DFA-CC9A-4C60-9E62-5CA417F8A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371F-8EFB-49D4-8906-E9A39F58FE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7345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06C803-A3B1-404F-82B4-D62914FD1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85D240-770A-477F-AA7D-41BE16C80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691111-6750-4EC8-8EEE-05C39E772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21BD-A44A-408E-8909-9F3618F986B9}" type="datetimeFigureOut">
              <a:rPr lang="pt-BR" smtClean="0"/>
              <a:t>07/08/2020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5429B3-C6E8-43DA-8E3B-CF217F3B6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53A3B3-FAC7-46F0-83E3-AC0D68C99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371F-8EFB-49D4-8906-E9A39F58FE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5001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CD504-2C30-4C1E-8368-A21946BC7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4D44652-3E02-483A-A079-5D9DB09D0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01D86D-2C6B-4C7E-A18D-6CDA5EF9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21BD-A44A-408E-8909-9F3618F986B9}" type="datetimeFigureOut">
              <a:rPr lang="pt-BR" smtClean="0"/>
              <a:t>07/08/2020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5747D0-DE4C-4A7B-A913-873017E44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8D20F5-D8F4-4323-A915-2BE63ACED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371F-8EFB-49D4-8906-E9A39F58FE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360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A2E0D-8732-48CE-8E4F-BD90F3500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9368D2-B26B-48DE-A5ED-A0E6923CB1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98E0AD-DA22-4B6A-A216-F79917C44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78C80BC-E966-4FA7-A967-9656EDB0D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21BD-A44A-408E-8909-9F3618F986B9}" type="datetimeFigureOut">
              <a:rPr lang="pt-BR" smtClean="0"/>
              <a:t>07/08/2020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DED39BA-9E7A-47E6-9A86-66DAED2D2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DD6FAD8-6B0A-4AB9-A180-88C3C724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371F-8EFB-49D4-8906-E9A39F58FE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7819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878AE-B26C-4D66-8B7B-68DFEE9C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0C2E46-3D27-4EB3-9754-CC47C4D49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FAF3CB9-973B-4964-8A05-AD7F0894E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EAA5FC8-DDA8-4B3C-9E75-865485EA36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CF23940-C564-40EA-B0C1-D6D1002F8D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40B2E04-24DF-41AA-8B7B-6DCABED5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21BD-A44A-408E-8909-9F3618F986B9}" type="datetimeFigureOut">
              <a:rPr lang="pt-BR" smtClean="0"/>
              <a:t>07/08/2020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8B64AA9-9CED-47D7-9F9E-CD54D3CF4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709E1EF-D167-487C-A669-233DC6EE5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371F-8EFB-49D4-8906-E9A39F58FE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0356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76835E-A41B-4CB7-A74D-DD32581E4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316CEBB-58C7-4A11-9EAE-69194847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21BD-A44A-408E-8909-9F3618F986B9}" type="datetimeFigureOut">
              <a:rPr lang="pt-BR" smtClean="0"/>
              <a:t>07/08/2020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E14C84E-753B-4E6A-97CE-F764C9B0D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4D3D587-3DCC-4ADD-A55E-5063B29BF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371F-8EFB-49D4-8906-E9A39F58FE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017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64C3D23-2CEE-4F89-ADD1-7BF2712CC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21BD-A44A-408E-8909-9F3618F986B9}" type="datetimeFigureOut">
              <a:rPr lang="pt-BR" smtClean="0"/>
              <a:t>07/08/2020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E7758E1-BB6C-4A2B-B3B3-CCD843D39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5FFEFE-FD4A-49A5-BFFA-D74B7D652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371F-8EFB-49D4-8906-E9A39F58FE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9090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E39886-6942-4B34-A7A8-702761EE7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784C7E-C117-497F-B1E7-331224BD2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56DE8F4-A343-4D55-B7D7-01BC432CBE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1C4789-2AFF-44CA-98D2-FDE1115E9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21BD-A44A-408E-8909-9F3618F986B9}" type="datetimeFigureOut">
              <a:rPr lang="pt-BR" smtClean="0"/>
              <a:t>07/08/2020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23B995-2F59-4D07-B87B-9DAC41433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F309777-CBFF-491B-BCCB-0394C6F09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371F-8EFB-49D4-8906-E9A39F58FE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0438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3BFA0-D1B6-40A4-AEB3-DA7C20CBB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DAA709E-60B5-4AFA-BFF8-4D1070A67B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AA23885-7D5F-4084-B1F8-FA1BFFB8C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9370A07-DB4C-4AED-9D06-6DE00590B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21BD-A44A-408E-8909-9F3618F986B9}" type="datetimeFigureOut">
              <a:rPr lang="pt-BR" smtClean="0"/>
              <a:t>07/08/2020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280AB0-204F-4CA7-9DAE-F9E3B6A74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6EECF6A-5230-412D-874F-3075FC975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371F-8EFB-49D4-8906-E9A39F58FE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795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F974D8-9A15-4492-AA74-FF835BF3E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9D62497-84D3-4EDC-883C-136233C1D0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3A06B99-4BCA-4777-AA11-86C938D87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21BD-A44A-408E-8909-9F3618F986B9}" type="datetimeFigureOut">
              <a:rPr lang="pt-BR" smtClean="0"/>
              <a:t>07/08/2020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CB601A-DC34-4ADD-8327-BF6DB31A4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34291A-6142-47AB-8971-1BB99C5F3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371F-8EFB-49D4-8906-E9A39F58FE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0255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D070FE-EDBF-46D2-80D5-73486978DA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E3B7A19-F0CA-40A4-8071-A6F84B5327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13C584-B5E3-4E08-BA0A-CF9A2D56C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21BD-A44A-408E-8909-9F3618F986B9}" type="datetimeFigureOut">
              <a:rPr lang="pt-BR" smtClean="0"/>
              <a:t>07/08/2020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25206F-43DD-4E37-9C60-9807EEECA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833733-703A-42B1-9560-75013C4DF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371F-8EFB-49D4-8906-E9A39F58FE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3154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73F677E-CD76-4358-AC39-DDECEB7AB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B2C293A-88FF-4C13-B401-B245BE2DF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50E018-BED0-453A-9406-B1D6C59AFC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921BD-A44A-408E-8909-9F3618F986B9}" type="datetimeFigureOut">
              <a:rPr lang="pt-BR" smtClean="0"/>
              <a:t>07/08/2020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8EAA02-3A9E-45CD-B588-DBC7D4FDE1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9F5132-F495-40C0-B15A-6D4E1A2A92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6371F-8EFB-49D4-8906-E9A39F58FE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014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mplate PDL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4877" y="2670243"/>
            <a:ext cx="3311293" cy="3670368"/>
          </a:xfrm>
          <a:prstGeom prst="rect">
            <a:avLst/>
          </a:prstGeom>
        </p:spPr>
      </p:pic>
      <p:sp>
        <p:nvSpPr>
          <p:cNvPr id="4" name="Subtítulo 2">
            <a:extLst>
              <a:ext uri="{FF2B5EF4-FFF2-40B4-BE49-F238E27FC236}">
                <a16:creationId xmlns:a16="http://schemas.microsoft.com/office/drawing/2014/main" id="{C3F88BCC-5713-4A20-9F75-4481DAA6E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1653" y="4145092"/>
            <a:ext cx="2484551" cy="856388"/>
          </a:xfrm>
          <a:noFill/>
        </p:spPr>
        <p:txBody>
          <a:bodyPr>
            <a:normAutofit/>
          </a:bodyPr>
          <a:lstStyle/>
          <a:p>
            <a:r>
              <a:rPr lang="pt-BR" sz="1500" dirty="0">
                <a:solidFill>
                  <a:srgbClr val="080808"/>
                </a:solidFill>
              </a:rPr>
              <a:t>Facilitadora:</a:t>
            </a:r>
          </a:p>
          <a:p>
            <a:r>
              <a:rPr lang="pt-BR" sz="1500" dirty="0">
                <a:solidFill>
                  <a:srgbClr val="080808"/>
                </a:solidFill>
              </a:rPr>
              <a:t>Alessandra Gonzaga, PhD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A2A2CDD-3C88-40DF-B692-1BCD42CF5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06074" y="2948212"/>
            <a:ext cx="3975605" cy="897307"/>
          </a:xfrm>
          <a:noFill/>
        </p:spPr>
        <p:txBody>
          <a:bodyPr anchor="ctr">
            <a:normAutofit/>
          </a:bodyPr>
          <a:lstStyle/>
          <a:p>
            <a:r>
              <a:rPr lang="pt-BR" sz="1800" dirty="0">
                <a:solidFill>
                  <a:srgbClr val="080808"/>
                </a:solidFill>
              </a:rPr>
              <a:t>Introdução geral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3347C58-1146-4D82-BF5A-7557D5EB57E8}"/>
              </a:ext>
            </a:extLst>
          </p:cNvPr>
          <p:cNvSpPr/>
          <p:nvPr/>
        </p:nvSpPr>
        <p:spPr>
          <a:xfrm>
            <a:off x="4309493" y="2439411"/>
            <a:ext cx="3717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srgbClr val="080808"/>
                </a:solidFill>
                <a:latin typeface="Abadi" panose="020B0604020104020204" pitchFamily="34" charset="0"/>
              </a:rPr>
              <a:t>Gestão Remota de Equipes</a:t>
            </a:r>
            <a:endParaRPr lang="pt-BR" sz="2400" dirty="0">
              <a:latin typeface="Abadi" panose="020B0604020104020204" pitchFamily="34" charset="0"/>
            </a:endParaRPr>
          </a:p>
        </p:txBody>
      </p:sp>
      <p:pic>
        <p:nvPicPr>
          <p:cNvPr id="7" name="Imagem 6" descr="Mandala com texto.png">
            <a:extLst>
              <a:ext uri="{FF2B5EF4-FFF2-40B4-BE49-F238E27FC236}">
                <a16:creationId xmlns:a16="http://schemas.microsoft.com/office/drawing/2014/main" id="{41B70049-DB80-4E95-92CA-8B0B88C2257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64557" y="1394300"/>
            <a:ext cx="962995" cy="93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27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Mandala com text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3712" y="836713"/>
            <a:ext cx="5471638" cy="5318725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919536" y="3481385"/>
            <a:ext cx="1799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Como manter a equipe coesa e motivada continuamente?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269389" y="404830"/>
            <a:ext cx="2322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Como organizar a tomada de decisão e promover confiança?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575720" y="5513275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Como promover o alto desempenho da equipe?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8401226" y="4543961"/>
            <a:ext cx="1871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Como garantir assertividade e evitar ruídos e conflitos?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063552" y="866496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Como promover o trabalho em equipe (</a:t>
            </a:r>
            <a:r>
              <a:rPr lang="pt-BR" dirty="0" err="1"/>
              <a:t>teaming</a:t>
            </a:r>
            <a:r>
              <a:rPr lang="pt-BR" dirty="0"/>
              <a:t>) à distância?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3935760" y="3573017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Espírito de equipe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4583832" y="155679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Colaboração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7032104" y="374245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Comunicação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6765772" y="174145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Liderança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5375920" y="4581129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Mindset</a:t>
            </a:r>
            <a:r>
              <a:rPr lang="pt-BR" dirty="0"/>
              <a:t> de resultados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9EABA10-78A6-40C6-8130-B536DDD533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064" y="268334"/>
            <a:ext cx="9144000" cy="498014"/>
          </a:xfrm>
        </p:spPr>
        <p:txBody>
          <a:bodyPr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Jornada de Aprendizado: Gestão Remota de Times (proposta inicial)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A042F515-7D84-4B5A-B181-52006E7266EC}"/>
              </a:ext>
            </a:extLst>
          </p:cNvPr>
          <p:cNvCxnSpPr/>
          <p:nvPr/>
        </p:nvCxnSpPr>
        <p:spPr>
          <a:xfrm>
            <a:off x="1037303" y="1479434"/>
            <a:ext cx="97929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5894B471-16EB-4D50-B5B6-C4B0CE6C1459}"/>
              </a:ext>
            </a:extLst>
          </p:cNvPr>
          <p:cNvSpPr txBox="1"/>
          <p:nvPr/>
        </p:nvSpPr>
        <p:spPr>
          <a:xfrm>
            <a:off x="748145" y="1553782"/>
            <a:ext cx="1092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Semana 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5B12001-E273-432A-AC21-A4F266F2A7CA}"/>
              </a:ext>
            </a:extLst>
          </p:cNvPr>
          <p:cNvSpPr txBox="1"/>
          <p:nvPr/>
        </p:nvSpPr>
        <p:spPr>
          <a:xfrm>
            <a:off x="2959126" y="1553783"/>
            <a:ext cx="1092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Semana 2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9B036C4-2E05-47C6-866A-B827161CF69B}"/>
              </a:ext>
            </a:extLst>
          </p:cNvPr>
          <p:cNvSpPr txBox="1"/>
          <p:nvPr/>
        </p:nvSpPr>
        <p:spPr>
          <a:xfrm>
            <a:off x="5363943" y="1597483"/>
            <a:ext cx="1092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Semana 3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17688EE-37EC-4498-BF38-B3654A4D62E5}"/>
              </a:ext>
            </a:extLst>
          </p:cNvPr>
          <p:cNvSpPr txBox="1"/>
          <p:nvPr/>
        </p:nvSpPr>
        <p:spPr>
          <a:xfrm>
            <a:off x="7520017" y="1593427"/>
            <a:ext cx="1092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Semana 4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0E7CA08-EC5C-4212-848D-BF9108993804}"/>
              </a:ext>
            </a:extLst>
          </p:cNvPr>
          <p:cNvSpPr txBox="1"/>
          <p:nvPr/>
        </p:nvSpPr>
        <p:spPr>
          <a:xfrm>
            <a:off x="9676091" y="1593427"/>
            <a:ext cx="1092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Semana 5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8F9547B9-E7E8-411C-BAF9-E0991F61E013}"/>
              </a:ext>
            </a:extLst>
          </p:cNvPr>
          <p:cNvSpPr/>
          <p:nvPr/>
        </p:nvSpPr>
        <p:spPr>
          <a:xfrm>
            <a:off x="688767" y="2893538"/>
            <a:ext cx="1688147" cy="803899"/>
          </a:xfrm>
          <a:prstGeom prst="roundRect">
            <a:avLst/>
          </a:prstGeom>
          <a:noFill/>
          <a:ln w="19050">
            <a:solidFill>
              <a:srgbClr val="00CC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A7974E2-0F90-4679-BAF8-94074C5B2A71}"/>
              </a:ext>
            </a:extLst>
          </p:cNvPr>
          <p:cNvSpPr txBox="1"/>
          <p:nvPr/>
        </p:nvSpPr>
        <p:spPr>
          <a:xfrm>
            <a:off x="862807" y="2950678"/>
            <a:ext cx="1514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Assessment (QUIZ)</a:t>
            </a:r>
          </a:p>
          <a:p>
            <a:r>
              <a:rPr lang="pt-BR" sz="1200" dirty="0"/>
              <a:t>Como está a gestão remota de seu time?</a:t>
            </a:r>
            <a:endParaRPr lang="pt-BR" sz="1000" dirty="0"/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EA244E8D-490C-4594-825F-746A216FE432}"/>
              </a:ext>
            </a:extLst>
          </p:cNvPr>
          <p:cNvSpPr/>
          <p:nvPr/>
        </p:nvSpPr>
        <p:spPr>
          <a:xfrm>
            <a:off x="10154364" y="5172417"/>
            <a:ext cx="1425041" cy="771896"/>
          </a:xfrm>
          <a:prstGeom prst="roundRect">
            <a:avLst/>
          </a:prstGeom>
          <a:noFill/>
          <a:ln w="19050">
            <a:solidFill>
              <a:srgbClr val="00CC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208E5F8-F331-4536-BD8B-8898C6DCC409}"/>
              </a:ext>
            </a:extLst>
          </p:cNvPr>
          <p:cNvSpPr txBox="1"/>
          <p:nvPr/>
        </p:nvSpPr>
        <p:spPr>
          <a:xfrm>
            <a:off x="10292272" y="5291271"/>
            <a:ext cx="1514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Plano de ação</a:t>
            </a:r>
          </a:p>
          <a:p>
            <a:r>
              <a:rPr lang="pt-BR" sz="1200" dirty="0"/>
              <a:t>Quais ações são necessárias?</a:t>
            </a:r>
            <a:endParaRPr lang="pt-BR" sz="1000" dirty="0"/>
          </a:p>
        </p:txBody>
      </p:sp>
      <p:pic>
        <p:nvPicPr>
          <p:cNvPr id="21" name="Imagem 20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D213A94A-7A91-41FC-8D01-46ACE2620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64" y="4593495"/>
            <a:ext cx="888889" cy="475094"/>
          </a:xfrm>
          <a:prstGeom prst="rect">
            <a:avLst/>
          </a:prstGeom>
        </p:spPr>
      </p:pic>
      <p:sp>
        <p:nvSpPr>
          <p:cNvPr id="22" name="Elipse 21">
            <a:extLst>
              <a:ext uri="{FF2B5EF4-FFF2-40B4-BE49-F238E27FC236}">
                <a16:creationId xmlns:a16="http://schemas.microsoft.com/office/drawing/2014/main" id="{AF18563D-ADA8-442B-BC20-03D6C36FA93A}"/>
              </a:ext>
            </a:extLst>
          </p:cNvPr>
          <p:cNvSpPr/>
          <p:nvPr/>
        </p:nvSpPr>
        <p:spPr>
          <a:xfrm>
            <a:off x="710407" y="947587"/>
            <a:ext cx="506616" cy="53738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1509911-0E6D-44B2-972E-0D514E031945}"/>
              </a:ext>
            </a:extLst>
          </p:cNvPr>
          <p:cNvSpPr txBox="1"/>
          <p:nvPr/>
        </p:nvSpPr>
        <p:spPr>
          <a:xfrm>
            <a:off x="863833" y="1121817"/>
            <a:ext cx="9401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Colaboração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105B98B0-43A5-477A-8F5D-EE5550DE0E82}"/>
              </a:ext>
            </a:extLst>
          </p:cNvPr>
          <p:cNvSpPr/>
          <p:nvPr/>
        </p:nvSpPr>
        <p:spPr>
          <a:xfrm>
            <a:off x="2965143" y="931785"/>
            <a:ext cx="506616" cy="53738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DD5DAC0D-0F5F-4DD8-80AB-0310FF8F93CB}"/>
              </a:ext>
            </a:extLst>
          </p:cNvPr>
          <p:cNvSpPr/>
          <p:nvPr/>
        </p:nvSpPr>
        <p:spPr>
          <a:xfrm>
            <a:off x="5050111" y="947587"/>
            <a:ext cx="506616" cy="53738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8A8BEF43-6EA9-4F10-9928-64C7DC7B2B6F}"/>
              </a:ext>
            </a:extLst>
          </p:cNvPr>
          <p:cNvSpPr/>
          <p:nvPr/>
        </p:nvSpPr>
        <p:spPr>
          <a:xfrm>
            <a:off x="7255175" y="942048"/>
            <a:ext cx="506616" cy="53738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F4687C1F-FE57-47DB-BDAD-8DE164DE7CE9}"/>
              </a:ext>
            </a:extLst>
          </p:cNvPr>
          <p:cNvSpPr/>
          <p:nvPr/>
        </p:nvSpPr>
        <p:spPr>
          <a:xfrm>
            <a:off x="9399032" y="927710"/>
            <a:ext cx="506616" cy="537386"/>
          </a:xfrm>
          <a:prstGeom prst="ellipse">
            <a:avLst/>
          </a:prstGeom>
          <a:solidFill>
            <a:srgbClr val="E0B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7E21E13-C6B6-457E-BE45-BA235F6ED202}"/>
              </a:ext>
            </a:extLst>
          </p:cNvPr>
          <p:cNvSpPr txBox="1"/>
          <p:nvPr/>
        </p:nvSpPr>
        <p:spPr>
          <a:xfrm>
            <a:off x="5218250" y="1090257"/>
            <a:ext cx="959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Comunicação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EE4B4367-328E-4275-A7C5-D18E0DC4D116}"/>
              </a:ext>
            </a:extLst>
          </p:cNvPr>
          <p:cNvSpPr txBox="1"/>
          <p:nvPr/>
        </p:nvSpPr>
        <p:spPr>
          <a:xfrm>
            <a:off x="3140902" y="1183601"/>
            <a:ext cx="9401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Liderança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744CE02F-0DA7-46E2-AFC3-BEBC0BD17258}"/>
              </a:ext>
            </a:extLst>
          </p:cNvPr>
          <p:cNvSpPr txBox="1"/>
          <p:nvPr/>
        </p:nvSpPr>
        <p:spPr>
          <a:xfrm>
            <a:off x="7406868" y="1108339"/>
            <a:ext cx="16527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 err="1"/>
              <a:t>Mindset</a:t>
            </a:r>
            <a:r>
              <a:rPr lang="pt-BR" sz="1100" dirty="0"/>
              <a:t> de resultados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A2E81A0C-851D-426B-B116-302878D47AF9}"/>
              </a:ext>
            </a:extLst>
          </p:cNvPr>
          <p:cNvSpPr txBox="1"/>
          <p:nvPr/>
        </p:nvSpPr>
        <p:spPr>
          <a:xfrm>
            <a:off x="9514174" y="1074036"/>
            <a:ext cx="12319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Espírito de Equipe</a:t>
            </a:r>
          </a:p>
        </p:txBody>
      </p:sp>
      <p:pic>
        <p:nvPicPr>
          <p:cNvPr id="33" name="Imagem 32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7BA032CF-20E0-4B8B-BE97-26FC70EDEC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63" y="4903472"/>
            <a:ext cx="888889" cy="475094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799E3802-D172-4D4A-B83D-A7A8ACEA7DA8}"/>
              </a:ext>
            </a:extLst>
          </p:cNvPr>
          <p:cNvSpPr txBox="1"/>
          <p:nvPr/>
        </p:nvSpPr>
        <p:spPr>
          <a:xfrm>
            <a:off x="119427" y="3346259"/>
            <a:ext cx="749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RMA a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FA328D3-E4BB-4040-A106-3510DCD6AED4}"/>
              </a:ext>
            </a:extLst>
          </p:cNvPr>
          <p:cNvSpPr txBox="1"/>
          <p:nvPr/>
        </p:nvSpPr>
        <p:spPr>
          <a:xfrm>
            <a:off x="9605414" y="5400482"/>
            <a:ext cx="749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RMA b</a:t>
            </a:r>
          </a:p>
        </p:txBody>
      </p:sp>
      <p:pic>
        <p:nvPicPr>
          <p:cNvPr id="49" name="Gráfico 48" descr="Catálogo de endereços">
            <a:extLst>
              <a:ext uri="{FF2B5EF4-FFF2-40B4-BE49-F238E27FC236}">
                <a16:creationId xmlns:a16="http://schemas.microsoft.com/office/drawing/2014/main" id="{D04F354F-6FB4-486C-8A4C-61DA7C82D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07004" y="2760507"/>
            <a:ext cx="646323" cy="646323"/>
          </a:xfrm>
          <a:prstGeom prst="rect">
            <a:avLst/>
          </a:prstGeom>
        </p:spPr>
      </p:pic>
      <p:pic>
        <p:nvPicPr>
          <p:cNvPr id="58" name="Gráfico 57" descr="Livros na prateleira">
            <a:extLst>
              <a:ext uri="{FF2B5EF4-FFF2-40B4-BE49-F238E27FC236}">
                <a16:creationId xmlns:a16="http://schemas.microsoft.com/office/drawing/2014/main" id="{2E36C92A-6D8B-4BD2-B076-505563A553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621" y="5835166"/>
            <a:ext cx="646323" cy="646323"/>
          </a:xfrm>
          <a:prstGeom prst="rect">
            <a:avLst/>
          </a:prstGeom>
        </p:spPr>
      </p:pic>
      <p:pic>
        <p:nvPicPr>
          <p:cNvPr id="59" name="Gráfico 58" descr="Livros na prateleira">
            <a:extLst>
              <a:ext uri="{FF2B5EF4-FFF2-40B4-BE49-F238E27FC236}">
                <a16:creationId xmlns:a16="http://schemas.microsoft.com/office/drawing/2014/main" id="{D67D8221-29BD-4F0D-B6B6-AB2C86B34E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36748" y="5853198"/>
            <a:ext cx="646323" cy="646323"/>
          </a:xfrm>
          <a:prstGeom prst="rect">
            <a:avLst/>
          </a:prstGeom>
        </p:spPr>
      </p:pic>
      <p:pic>
        <p:nvPicPr>
          <p:cNvPr id="60" name="Gráfico 59" descr="Livros na prateleira">
            <a:extLst>
              <a:ext uri="{FF2B5EF4-FFF2-40B4-BE49-F238E27FC236}">
                <a16:creationId xmlns:a16="http://schemas.microsoft.com/office/drawing/2014/main" id="{DCBD4AFC-2964-4BDA-BB54-D2526A6E2A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49677" y="5913088"/>
            <a:ext cx="646323" cy="646323"/>
          </a:xfrm>
          <a:prstGeom prst="rect">
            <a:avLst/>
          </a:prstGeom>
        </p:spPr>
      </p:pic>
      <p:pic>
        <p:nvPicPr>
          <p:cNvPr id="61" name="Gráfico 60" descr="Livros na prateleira">
            <a:extLst>
              <a:ext uri="{FF2B5EF4-FFF2-40B4-BE49-F238E27FC236}">
                <a16:creationId xmlns:a16="http://schemas.microsoft.com/office/drawing/2014/main" id="{FA2F684C-FD32-4D01-84E4-1C9E38F881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61791" y="5936178"/>
            <a:ext cx="646323" cy="646323"/>
          </a:xfrm>
          <a:prstGeom prst="rect">
            <a:avLst/>
          </a:prstGeom>
        </p:spPr>
      </p:pic>
      <p:pic>
        <p:nvPicPr>
          <p:cNvPr id="62" name="Gráfico 61" descr="Livros na prateleira">
            <a:extLst>
              <a:ext uri="{FF2B5EF4-FFF2-40B4-BE49-F238E27FC236}">
                <a16:creationId xmlns:a16="http://schemas.microsoft.com/office/drawing/2014/main" id="{5D612E27-C85F-4D09-8B14-549478CD10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4592" y="5876865"/>
            <a:ext cx="646323" cy="646323"/>
          </a:xfrm>
          <a:prstGeom prst="rect">
            <a:avLst/>
          </a:prstGeom>
        </p:spPr>
      </p:pic>
      <p:sp>
        <p:nvSpPr>
          <p:cNvPr id="65" name="CaixaDeTexto 64">
            <a:extLst>
              <a:ext uri="{FF2B5EF4-FFF2-40B4-BE49-F238E27FC236}">
                <a16:creationId xmlns:a16="http://schemas.microsoft.com/office/drawing/2014/main" id="{C940EB5E-DC9E-44C2-9F43-55D4D4AE1244}"/>
              </a:ext>
            </a:extLst>
          </p:cNvPr>
          <p:cNvSpPr txBox="1"/>
          <p:nvPr/>
        </p:nvSpPr>
        <p:spPr>
          <a:xfrm>
            <a:off x="9668681" y="1998503"/>
            <a:ext cx="1365663" cy="584775"/>
          </a:xfrm>
          <a:prstGeom prst="rect">
            <a:avLst/>
          </a:prstGeom>
          <a:solidFill>
            <a:srgbClr val="BCF0D8"/>
          </a:solidFill>
        </p:spPr>
        <p:txBody>
          <a:bodyPr wrap="square" rtlCol="0">
            <a:spAutoFit/>
          </a:bodyPr>
          <a:lstStyle/>
          <a:p>
            <a:r>
              <a:rPr lang="pt-BR" sz="1200" b="1" dirty="0"/>
              <a:t>Vídeo </a:t>
            </a:r>
            <a:r>
              <a:rPr lang="pt-BR" sz="1200" b="1" dirty="0" err="1"/>
              <a:t>Intro</a:t>
            </a:r>
            <a:endParaRPr lang="pt-BR" sz="1200" b="1" dirty="0"/>
          </a:p>
          <a:p>
            <a:r>
              <a:rPr lang="pt-BR" sz="1000" dirty="0"/>
              <a:t>Considerando fóruns e propondo PA no final</a:t>
            </a:r>
          </a:p>
        </p:txBody>
      </p:sp>
      <p:pic>
        <p:nvPicPr>
          <p:cNvPr id="66" name="Imagem 65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F64250E4-CEC9-4992-B7B2-7277764AA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335" y="3718765"/>
            <a:ext cx="888889" cy="475094"/>
          </a:xfrm>
          <a:prstGeom prst="rect">
            <a:avLst/>
          </a:prstGeom>
        </p:spPr>
      </p:pic>
      <p:pic>
        <p:nvPicPr>
          <p:cNvPr id="67" name="Imagem 66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86D5F401-ED4A-4E4D-A9D3-2F115F7F5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451" y="4011468"/>
            <a:ext cx="888889" cy="475094"/>
          </a:xfrm>
          <a:prstGeom prst="rect">
            <a:avLst/>
          </a:prstGeom>
        </p:spPr>
      </p:pic>
      <p:pic>
        <p:nvPicPr>
          <p:cNvPr id="68" name="Imagem 67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3B23A7BE-2F02-41F2-A623-7266195EF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306" y="3640823"/>
            <a:ext cx="888889" cy="475094"/>
          </a:xfrm>
          <a:prstGeom prst="rect">
            <a:avLst/>
          </a:prstGeom>
        </p:spPr>
      </p:pic>
      <p:pic>
        <p:nvPicPr>
          <p:cNvPr id="69" name="Imagem 68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825CA873-BE70-4BC0-A860-F0059B613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043" y="3590639"/>
            <a:ext cx="888889" cy="475094"/>
          </a:xfrm>
          <a:prstGeom prst="rect">
            <a:avLst/>
          </a:prstGeom>
        </p:spPr>
      </p:pic>
      <p:pic>
        <p:nvPicPr>
          <p:cNvPr id="70" name="Imagem 69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3D6EC689-A458-4C77-95EC-175B37C02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930" y="4192716"/>
            <a:ext cx="888889" cy="475094"/>
          </a:xfrm>
          <a:prstGeom prst="rect">
            <a:avLst/>
          </a:prstGeom>
        </p:spPr>
      </p:pic>
      <p:pic>
        <p:nvPicPr>
          <p:cNvPr id="72" name="Imagem 71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D1B4E3C3-CF24-4473-B220-F1A2252F7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837" y="3978125"/>
            <a:ext cx="888889" cy="475094"/>
          </a:xfrm>
          <a:prstGeom prst="rect">
            <a:avLst/>
          </a:prstGeom>
        </p:spPr>
      </p:pic>
      <p:pic>
        <p:nvPicPr>
          <p:cNvPr id="73" name="Imagem 72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FD2B6672-6C3D-4D98-AE8E-2B77CE805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737" y="4321975"/>
            <a:ext cx="888889" cy="475094"/>
          </a:xfrm>
          <a:prstGeom prst="rect">
            <a:avLst/>
          </a:prstGeom>
        </p:spPr>
      </p:pic>
      <p:pic>
        <p:nvPicPr>
          <p:cNvPr id="74" name="Imagem 73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29559C21-5538-4F73-A847-A7AA381A0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310" y="4192716"/>
            <a:ext cx="888889" cy="475094"/>
          </a:xfrm>
          <a:prstGeom prst="rect">
            <a:avLst/>
          </a:prstGeom>
        </p:spPr>
      </p:pic>
      <p:pic>
        <p:nvPicPr>
          <p:cNvPr id="75" name="Imagem 74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E5AF6278-168B-4D14-822D-94E31A4AF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343" y="3576532"/>
            <a:ext cx="888889" cy="475094"/>
          </a:xfrm>
          <a:prstGeom prst="rect">
            <a:avLst/>
          </a:prstGeom>
        </p:spPr>
      </p:pic>
      <p:sp>
        <p:nvSpPr>
          <p:cNvPr id="76" name="CaixaDeTexto 75">
            <a:extLst>
              <a:ext uri="{FF2B5EF4-FFF2-40B4-BE49-F238E27FC236}">
                <a16:creationId xmlns:a16="http://schemas.microsoft.com/office/drawing/2014/main" id="{C8158DE6-52CE-4BC0-AC29-9CE4DA290616}"/>
              </a:ext>
            </a:extLst>
          </p:cNvPr>
          <p:cNvSpPr txBox="1"/>
          <p:nvPr/>
        </p:nvSpPr>
        <p:spPr>
          <a:xfrm>
            <a:off x="1162829" y="6024693"/>
            <a:ext cx="1365663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200" b="1"/>
              <a:t>Vídeo Saraiva: </a:t>
            </a:r>
          </a:p>
          <a:p>
            <a:r>
              <a:rPr lang="pt-BR" sz="1000"/>
              <a:t>Gestão de times internacionais</a:t>
            </a:r>
            <a:endParaRPr lang="pt-BR" sz="1000" dirty="0"/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8937E197-8571-499D-B294-945BCF7C8628}"/>
              </a:ext>
            </a:extLst>
          </p:cNvPr>
          <p:cNvSpPr txBox="1"/>
          <p:nvPr/>
        </p:nvSpPr>
        <p:spPr>
          <a:xfrm>
            <a:off x="3667991" y="6013160"/>
            <a:ext cx="1365663" cy="7386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200" b="1" dirty="0"/>
              <a:t>Vídeo Rodrigo: </a:t>
            </a:r>
          </a:p>
          <a:p>
            <a:r>
              <a:rPr lang="pt-BR" sz="1000" dirty="0"/>
              <a:t>O desafio da comunicação remota</a:t>
            </a:r>
          </a:p>
          <a:p>
            <a:endParaRPr lang="pt-BR" sz="1000" dirty="0"/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BFF15C97-5990-4C79-9463-64161EC7FEDE}"/>
              </a:ext>
            </a:extLst>
          </p:cNvPr>
          <p:cNvSpPr txBox="1"/>
          <p:nvPr/>
        </p:nvSpPr>
        <p:spPr>
          <a:xfrm>
            <a:off x="10366597" y="2941136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e-book S5</a:t>
            </a: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id="{63EA3B03-B743-4285-86A4-366F41184E2F}"/>
              </a:ext>
            </a:extLst>
          </p:cNvPr>
          <p:cNvSpPr txBox="1"/>
          <p:nvPr/>
        </p:nvSpPr>
        <p:spPr>
          <a:xfrm>
            <a:off x="2301517" y="5708259"/>
            <a:ext cx="529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FP1</a:t>
            </a:r>
          </a:p>
        </p:txBody>
      </p:sp>
      <p:cxnSp>
        <p:nvCxnSpPr>
          <p:cNvPr id="93" name="Conector: Angulado 92">
            <a:extLst>
              <a:ext uri="{FF2B5EF4-FFF2-40B4-BE49-F238E27FC236}">
                <a16:creationId xmlns:a16="http://schemas.microsoft.com/office/drawing/2014/main" id="{778A122B-B865-407C-9B8D-7AA084C6C09F}"/>
              </a:ext>
            </a:extLst>
          </p:cNvPr>
          <p:cNvCxnSpPr>
            <a:cxnSpLocks/>
            <a:stCxn id="97" idx="1"/>
            <a:endCxn id="76" idx="3"/>
          </p:cNvCxnSpPr>
          <p:nvPr/>
        </p:nvCxnSpPr>
        <p:spPr>
          <a:xfrm rot="10800000" flipV="1">
            <a:off x="2528492" y="2218861"/>
            <a:ext cx="467978" cy="409821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C65EA23F-4720-4744-B2D9-4269E631D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152" y="4786664"/>
            <a:ext cx="664979" cy="632422"/>
          </a:xfrm>
          <a:prstGeom prst="rect">
            <a:avLst/>
          </a:prstGeom>
        </p:spPr>
      </p:pic>
      <p:pic>
        <p:nvPicPr>
          <p:cNvPr id="86" name="Imagem 85">
            <a:extLst>
              <a:ext uri="{FF2B5EF4-FFF2-40B4-BE49-F238E27FC236}">
                <a16:creationId xmlns:a16="http://schemas.microsoft.com/office/drawing/2014/main" id="{685C1432-3286-4564-A174-C278F3C3D2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827" y="68404"/>
            <a:ext cx="933276" cy="887584"/>
          </a:xfrm>
          <a:prstGeom prst="rect">
            <a:avLst/>
          </a:prstGeom>
        </p:spPr>
      </p:pic>
      <p:pic>
        <p:nvPicPr>
          <p:cNvPr id="92" name="Imagem 91">
            <a:extLst>
              <a:ext uri="{FF2B5EF4-FFF2-40B4-BE49-F238E27FC236}">
                <a16:creationId xmlns:a16="http://schemas.microsoft.com/office/drawing/2014/main" id="{6597B3CB-FF2E-406E-9F3C-1348E663A3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71" y="2702169"/>
            <a:ext cx="664979" cy="632422"/>
          </a:xfrm>
          <a:prstGeom prst="rect">
            <a:avLst/>
          </a:prstGeom>
        </p:spPr>
      </p:pic>
      <p:sp>
        <p:nvSpPr>
          <p:cNvPr id="94" name="CaixaDeTexto 93">
            <a:extLst>
              <a:ext uri="{FF2B5EF4-FFF2-40B4-BE49-F238E27FC236}">
                <a16:creationId xmlns:a16="http://schemas.microsoft.com/office/drawing/2014/main" id="{8F774515-4A7C-46BF-9F5A-6ECAE76DE22D}"/>
              </a:ext>
            </a:extLst>
          </p:cNvPr>
          <p:cNvSpPr txBox="1"/>
          <p:nvPr/>
        </p:nvSpPr>
        <p:spPr>
          <a:xfrm>
            <a:off x="748145" y="2055578"/>
            <a:ext cx="1365663" cy="60016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pt-BR" sz="1200" b="1" dirty="0"/>
              <a:t>Vídeo Dante: </a:t>
            </a:r>
          </a:p>
          <a:p>
            <a:r>
              <a:rPr lang="pt-BR" sz="1000" dirty="0"/>
              <a:t>boas vindas, metodologias ativas</a:t>
            </a:r>
          </a:p>
        </p:txBody>
      </p:sp>
      <p:grpSp>
        <p:nvGrpSpPr>
          <p:cNvPr id="71" name="Agrupar 70">
            <a:extLst>
              <a:ext uri="{FF2B5EF4-FFF2-40B4-BE49-F238E27FC236}">
                <a16:creationId xmlns:a16="http://schemas.microsoft.com/office/drawing/2014/main" id="{D9C468C4-E58F-458A-9A85-E27B3F5F0B4D}"/>
              </a:ext>
            </a:extLst>
          </p:cNvPr>
          <p:cNvGrpSpPr/>
          <p:nvPr/>
        </p:nvGrpSpPr>
        <p:grpSpPr>
          <a:xfrm>
            <a:off x="83299" y="3847166"/>
            <a:ext cx="2710366" cy="646323"/>
            <a:chOff x="83299" y="3847166"/>
            <a:chExt cx="2710366" cy="646323"/>
          </a:xfrm>
        </p:grpSpPr>
        <p:pic>
          <p:nvPicPr>
            <p:cNvPr id="40" name="Gráfico 39" descr="Catálogo de endereços">
              <a:extLst>
                <a:ext uri="{FF2B5EF4-FFF2-40B4-BE49-F238E27FC236}">
                  <a16:creationId xmlns:a16="http://schemas.microsoft.com/office/drawing/2014/main" id="{7D132E90-221A-40CB-B87E-18CA21CE7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23834" y="3847166"/>
              <a:ext cx="646323" cy="646323"/>
            </a:xfrm>
            <a:prstGeom prst="rect">
              <a:avLst/>
            </a:prstGeom>
          </p:spPr>
        </p:pic>
        <p:sp>
          <p:nvSpPr>
            <p:cNvPr id="79" name="CaixaDeTexto 78">
              <a:extLst>
                <a:ext uri="{FF2B5EF4-FFF2-40B4-BE49-F238E27FC236}">
                  <a16:creationId xmlns:a16="http://schemas.microsoft.com/office/drawing/2014/main" id="{C1B0908C-3E27-4A3C-AB29-7A26ABC8BD8F}"/>
                </a:ext>
              </a:extLst>
            </p:cNvPr>
            <p:cNvSpPr txBox="1"/>
            <p:nvPr/>
          </p:nvSpPr>
          <p:spPr>
            <a:xfrm>
              <a:off x="1938458" y="3998980"/>
              <a:ext cx="8552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/>
                <a:t>e-book S1</a:t>
              </a:r>
            </a:p>
          </p:txBody>
        </p:sp>
        <p:pic>
          <p:nvPicPr>
            <p:cNvPr id="18" name="Gráfico 17" descr="Janela do navegador">
              <a:extLst>
                <a:ext uri="{FF2B5EF4-FFF2-40B4-BE49-F238E27FC236}">
                  <a16:creationId xmlns:a16="http://schemas.microsoft.com/office/drawing/2014/main" id="{A7A92A07-A951-405C-BCB6-AB7835A24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19997" y="3878371"/>
              <a:ext cx="553321" cy="553321"/>
            </a:xfrm>
            <a:prstGeom prst="rect">
              <a:avLst/>
            </a:prstGeom>
          </p:spPr>
        </p:pic>
        <p:sp>
          <p:nvSpPr>
            <p:cNvPr id="95" name="CaixaDeTexto 94">
              <a:extLst>
                <a:ext uri="{FF2B5EF4-FFF2-40B4-BE49-F238E27FC236}">
                  <a16:creationId xmlns:a16="http://schemas.microsoft.com/office/drawing/2014/main" id="{3126E4CE-6769-4810-A7A0-EA0270BFBA8B}"/>
                </a:ext>
              </a:extLst>
            </p:cNvPr>
            <p:cNvSpPr txBox="1"/>
            <p:nvPr/>
          </p:nvSpPr>
          <p:spPr>
            <a:xfrm>
              <a:off x="83299" y="3894983"/>
              <a:ext cx="8552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/>
                <a:t>Vídeo </a:t>
              </a:r>
              <a:r>
                <a:rPr lang="pt-BR" sz="1200" dirty="0" err="1"/>
                <a:t>intro</a:t>
              </a:r>
              <a:r>
                <a:rPr lang="pt-BR" sz="1200" dirty="0"/>
                <a:t> S1</a:t>
              </a:r>
            </a:p>
          </p:txBody>
        </p:sp>
      </p:grpSp>
      <p:cxnSp>
        <p:nvCxnSpPr>
          <p:cNvPr id="99" name="Conector: Angulado 98">
            <a:extLst>
              <a:ext uri="{FF2B5EF4-FFF2-40B4-BE49-F238E27FC236}">
                <a16:creationId xmlns:a16="http://schemas.microsoft.com/office/drawing/2014/main" id="{C16B4413-442B-41CD-8217-9A5A2B9500B2}"/>
              </a:ext>
            </a:extLst>
          </p:cNvPr>
          <p:cNvCxnSpPr>
            <a:cxnSpLocks/>
            <a:stCxn id="98" idx="1"/>
            <a:endCxn id="77" idx="3"/>
          </p:cNvCxnSpPr>
          <p:nvPr/>
        </p:nvCxnSpPr>
        <p:spPr>
          <a:xfrm rot="10800000" flipV="1">
            <a:off x="5033654" y="2225166"/>
            <a:ext cx="513758" cy="415732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aixaDeTexto 99">
            <a:extLst>
              <a:ext uri="{FF2B5EF4-FFF2-40B4-BE49-F238E27FC236}">
                <a16:creationId xmlns:a16="http://schemas.microsoft.com/office/drawing/2014/main" id="{45870AA4-FD6B-4B71-84CC-E19EB65EB7A3}"/>
              </a:ext>
            </a:extLst>
          </p:cNvPr>
          <p:cNvSpPr txBox="1"/>
          <p:nvPr/>
        </p:nvSpPr>
        <p:spPr>
          <a:xfrm>
            <a:off x="6096000" y="6031345"/>
            <a:ext cx="1365663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200" b="1" dirty="0"/>
              <a:t>Vídeo Amorim: </a:t>
            </a:r>
          </a:p>
          <a:p>
            <a:r>
              <a:rPr lang="pt-BR" sz="1000" dirty="0"/>
              <a:t>O líder e o enfoque no desempenho</a:t>
            </a:r>
          </a:p>
        </p:txBody>
      </p:sp>
      <p:cxnSp>
        <p:nvCxnSpPr>
          <p:cNvPr id="102" name="Conector: Angulado 101">
            <a:extLst>
              <a:ext uri="{FF2B5EF4-FFF2-40B4-BE49-F238E27FC236}">
                <a16:creationId xmlns:a16="http://schemas.microsoft.com/office/drawing/2014/main" id="{C261D8E0-6D5F-4A72-83BE-FCDDC3D1D590}"/>
              </a:ext>
            </a:extLst>
          </p:cNvPr>
          <p:cNvCxnSpPr>
            <a:cxnSpLocks/>
            <a:stCxn id="101" idx="1"/>
            <a:endCxn id="100" idx="3"/>
          </p:cNvCxnSpPr>
          <p:nvPr/>
        </p:nvCxnSpPr>
        <p:spPr>
          <a:xfrm rot="10800000" flipV="1">
            <a:off x="7461663" y="2209201"/>
            <a:ext cx="390298" cy="411453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Agrupar 124">
            <a:extLst>
              <a:ext uri="{FF2B5EF4-FFF2-40B4-BE49-F238E27FC236}">
                <a16:creationId xmlns:a16="http://schemas.microsoft.com/office/drawing/2014/main" id="{E2AE4086-8C0F-4CCF-9AF0-CB1F53FA9EE0}"/>
              </a:ext>
            </a:extLst>
          </p:cNvPr>
          <p:cNvGrpSpPr/>
          <p:nvPr/>
        </p:nvGrpSpPr>
        <p:grpSpPr>
          <a:xfrm>
            <a:off x="2957194" y="1942201"/>
            <a:ext cx="1734328" cy="1414428"/>
            <a:chOff x="2957194" y="1942201"/>
            <a:chExt cx="1734328" cy="1414428"/>
          </a:xfrm>
        </p:grpSpPr>
        <p:pic>
          <p:nvPicPr>
            <p:cNvPr id="41" name="Gráfico 40" descr="Catálogo de endereços">
              <a:extLst>
                <a:ext uri="{FF2B5EF4-FFF2-40B4-BE49-F238E27FC236}">
                  <a16:creationId xmlns:a16="http://schemas.microsoft.com/office/drawing/2014/main" id="{DE26B640-8791-4214-8E58-2CC8BD3548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57194" y="2710306"/>
              <a:ext cx="646323" cy="646323"/>
            </a:xfrm>
            <a:prstGeom prst="rect">
              <a:avLst/>
            </a:prstGeom>
          </p:spPr>
        </p:pic>
        <p:sp>
          <p:nvSpPr>
            <p:cNvPr id="80" name="CaixaDeTexto 79">
              <a:extLst>
                <a:ext uri="{FF2B5EF4-FFF2-40B4-BE49-F238E27FC236}">
                  <a16:creationId xmlns:a16="http://schemas.microsoft.com/office/drawing/2014/main" id="{74417DAA-FE10-4C89-8F73-41B75E8A017D}"/>
                </a:ext>
              </a:extLst>
            </p:cNvPr>
            <p:cNvSpPr txBox="1"/>
            <p:nvPr/>
          </p:nvSpPr>
          <p:spPr>
            <a:xfrm>
              <a:off x="3449837" y="2909505"/>
              <a:ext cx="8552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/>
                <a:t>e-book S2</a:t>
              </a:r>
            </a:p>
          </p:txBody>
        </p:sp>
        <p:pic>
          <p:nvPicPr>
            <p:cNvPr id="97" name="Gráfico 96" descr="Janela do navegador">
              <a:extLst>
                <a:ext uri="{FF2B5EF4-FFF2-40B4-BE49-F238E27FC236}">
                  <a16:creationId xmlns:a16="http://schemas.microsoft.com/office/drawing/2014/main" id="{0CA4B9DD-22F4-4636-944D-E69F7337E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996470" y="1942201"/>
              <a:ext cx="553321" cy="553321"/>
            </a:xfrm>
            <a:prstGeom prst="rect">
              <a:avLst/>
            </a:prstGeom>
          </p:spPr>
        </p:pic>
        <p:sp>
          <p:nvSpPr>
            <p:cNvPr id="103" name="CaixaDeTexto 102">
              <a:extLst>
                <a:ext uri="{FF2B5EF4-FFF2-40B4-BE49-F238E27FC236}">
                  <a16:creationId xmlns:a16="http://schemas.microsoft.com/office/drawing/2014/main" id="{3D7CE0D7-0C81-4E15-B23B-2BA0459FB325}"/>
                </a:ext>
              </a:extLst>
            </p:cNvPr>
            <p:cNvSpPr txBox="1"/>
            <p:nvPr/>
          </p:nvSpPr>
          <p:spPr>
            <a:xfrm>
              <a:off x="3541327" y="2076712"/>
              <a:ext cx="1150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/>
                <a:t>Vídeo </a:t>
              </a:r>
              <a:r>
                <a:rPr lang="pt-BR" sz="1200" dirty="0" err="1"/>
                <a:t>intro</a:t>
              </a:r>
              <a:r>
                <a:rPr lang="pt-BR" sz="1200" dirty="0"/>
                <a:t> S2</a:t>
              </a:r>
            </a:p>
          </p:txBody>
        </p:sp>
      </p:grpSp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5E2C7031-6220-4885-AB0A-3174288FA895}"/>
              </a:ext>
            </a:extLst>
          </p:cNvPr>
          <p:cNvSpPr txBox="1"/>
          <p:nvPr/>
        </p:nvSpPr>
        <p:spPr>
          <a:xfrm>
            <a:off x="1699018" y="4913203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S1 A2</a:t>
            </a: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475B2647-DCC5-4909-828A-6CD90AD757BD}"/>
              </a:ext>
            </a:extLst>
          </p:cNvPr>
          <p:cNvSpPr txBox="1"/>
          <p:nvPr/>
        </p:nvSpPr>
        <p:spPr>
          <a:xfrm>
            <a:off x="3952044" y="3739871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S2 A3</a:t>
            </a: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id="{D76728CD-9FD0-4543-8D5E-2FE400545BB9}"/>
              </a:ext>
            </a:extLst>
          </p:cNvPr>
          <p:cNvSpPr txBox="1"/>
          <p:nvPr/>
        </p:nvSpPr>
        <p:spPr>
          <a:xfrm>
            <a:off x="1301746" y="4609259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S1 A1</a:t>
            </a: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68FCAD59-983D-4B39-B220-C08FC3BC4308}"/>
              </a:ext>
            </a:extLst>
          </p:cNvPr>
          <p:cNvSpPr txBox="1"/>
          <p:nvPr/>
        </p:nvSpPr>
        <p:spPr>
          <a:xfrm>
            <a:off x="4151205" y="4153263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S2 A4</a:t>
            </a: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id="{381E8F54-378F-4D86-AF69-7D126D8F796B}"/>
              </a:ext>
            </a:extLst>
          </p:cNvPr>
          <p:cNvSpPr txBox="1"/>
          <p:nvPr/>
        </p:nvSpPr>
        <p:spPr>
          <a:xfrm>
            <a:off x="8769459" y="3707674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S4 A8</a:t>
            </a: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id="{1DDFB0D5-9F38-4B21-90AD-99D09E3CCC0E}"/>
              </a:ext>
            </a:extLst>
          </p:cNvPr>
          <p:cNvSpPr txBox="1"/>
          <p:nvPr/>
        </p:nvSpPr>
        <p:spPr>
          <a:xfrm>
            <a:off x="6388612" y="4271666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S3 A7</a:t>
            </a: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id="{495E9824-7ECE-4171-B7DC-E3A38C6953CB}"/>
              </a:ext>
            </a:extLst>
          </p:cNvPr>
          <p:cNvSpPr txBox="1"/>
          <p:nvPr/>
        </p:nvSpPr>
        <p:spPr>
          <a:xfrm>
            <a:off x="6361370" y="3708666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S3 A6</a:t>
            </a: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26158B55-C1DE-42FE-A42A-6958758911B7}"/>
              </a:ext>
            </a:extLst>
          </p:cNvPr>
          <p:cNvSpPr txBox="1"/>
          <p:nvPr/>
        </p:nvSpPr>
        <p:spPr>
          <a:xfrm>
            <a:off x="8992163" y="4444230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S4 A10</a:t>
            </a:r>
          </a:p>
        </p:txBody>
      </p:sp>
      <p:sp>
        <p:nvSpPr>
          <p:cNvPr id="113" name="CaixaDeTexto 112">
            <a:extLst>
              <a:ext uri="{FF2B5EF4-FFF2-40B4-BE49-F238E27FC236}">
                <a16:creationId xmlns:a16="http://schemas.microsoft.com/office/drawing/2014/main" id="{AADC7858-5C88-42B8-87DC-91FBD2C71F09}"/>
              </a:ext>
            </a:extLst>
          </p:cNvPr>
          <p:cNvSpPr txBox="1"/>
          <p:nvPr/>
        </p:nvSpPr>
        <p:spPr>
          <a:xfrm>
            <a:off x="8854217" y="4082227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S4 A9</a:t>
            </a:r>
          </a:p>
        </p:txBody>
      </p:sp>
      <p:sp>
        <p:nvSpPr>
          <p:cNvPr id="114" name="CaixaDeTexto 113">
            <a:extLst>
              <a:ext uri="{FF2B5EF4-FFF2-40B4-BE49-F238E27FC236}">
                <a16:creationId xmlns:a16="http://schemas.microsoft.com/office/drawing/2014/main" id="{3F9D1E41-D0B1-4AD8-9927-1F2F45006677}"/>
              </a:ext>
            </a:extLst>
          </p:cNvPr>
          <p:cNvSpPr txBox="1"/>
          <p:nvPr/>
        </p:nvSpPr>
        <p:spPr>
          <a:xfrm>
            <a:off x="10841667" y="3700155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S5 A11</a:t>
            </a:r>
          </a:p>
        </p:txBody>
      </p:sp>
      <p:sp>
        <p:nvSpPr>
          <p:cNvPr id="115" name="CaixaDeTexto 114">
            <a:extLst>
              <a:ext uri="{FF2B5EF4-FFF2-40B4-BE49-F238E27FC236}">
                <a16:creationId xmlns:a16="http://schemas.microsoft.com/office/drawing/2014/main" id="{3E3B6D50-1CBA-461A-BA3A-730777E48F3D}"/>
              </a:ext>
            </a:extLst>
          </p:cNvPr>
          <p:cNvSpPr txBox="1"/>
          <p:nvPr/>
        </p:nvSpPr>
        <p:spPr>
          <a:xfrm>
            <a:off x="10855035" y="4291763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S5 A12</a:t>
            </a: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id="{8ECD069C-1CAF-42E3-B660-4176E13085AA}"/>
              </a:ext>
            </a:extLst>
          </p:cNvPr>
          <p:cNvSpPr txBox="1"/>
          <p:nvPr/>
        </p:nvSpPr>
        <p:spPr>
          <a:xfrm>
            <a:off x="427213" y="6390464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S1 B1</a:t>
            </a:r>
          </a:p>
        </p:txBody>
      </p:sp>
      <p:sp>
        <p:nvSpPr>
          <p:cNvPr id="117" name="CaixaDeTexto 116">
            <a:extLst>
              <a:ext uri="{FF2B5EF4-FFF2-40B4-BE49-F238E27FC236}">
                <a16:creationId xmlns:a16="http://schemas.microsoft.com/office/drawing/2014/main" id="{B8DF1B6D-74F8-490D-93D3-5B47A1357163}"/>
              </a:ext>
            </a:extLst>
          </p:cNvPr>
          <p:cNvSpPr txBox="1"/>
          <p:nvPr/>
        </p:nvSpPr>
        <p:spPr>
          <a:xfrm>
            <a:off x="3036457" y="6417262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S2 B2</a:t>
            </a:r>
          </a:p>
        </p:txBody>
      </p:sp>
      <p:sp>
        <p:nvSpPr>
          <p:cNvPr id="118" name="CaixaDeTexto 117">
            <a:extLst>
              <a:ext uri="{FF2B5EF4-FFF2-40B4-BE49-F238E27FC236}">
                <a16:creationId xmlns:a16="http://schemas.microsoft.com/office/drawing/2014/main" id="{1F04B085-BD65-47E8-B8BD-AED83629E70D}"/>
              </a:ext>
            </a:extLst>
          </p:cNvPr>
          <p:cNvSpPr txBox="1"/>
          <p:nvPr/>
        </p:nvSpPr>
        <p:spPr>
          <a:xfrm>
            <a:off x="5496021" y="6435849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S3 B3</a:t>
            </a:r>
          </a:p>
        </p:txBody>
      </p:sp>
      <p:sp>
        <p:nvSpPr>
          <p:cNvPr id="119" name="CaixaDeTexto 118">
            <a:extLst>
              <a:ext uri="{FF2B5EF4-FFF2-40B4-BE49-F238E27FC236}">
                <a16:creationId xmlns:a16="http://schemas.microsoft.com/office/drawing/2014/main" id="{85C60201-E0AB-4998-BE8E-4CCF527D7AE7}"/>
              </a:ext>
            </a:extLst>
          </p:cNvPr>
          <p:cNvSpPr txBox="1"/>
          <p:nvPr/>
        </p:nvSpPr>
        <p:spPr>
          <a:xfrm>
            <a:off x="7802269" y="6451565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S4 B4</a:t>
            </a:r>
          </a:p>
        </p:txBody>
      </p:sp>
      <p:sp>
        <p:nvSpPr>
          <p:cNvPr id="120" name="CaixaDeTexto 119">
            <a:extLst>
              <a:ext uri="{FF2B5EF4-FFF2-40B4-BE49-F238E27FC236}">
                <a16:creationId xmlns:a16="http://schemas.microsoft.com/office/drawing/2014/main" id="{2983430F-C240-4A41-B4FE-BE3F7E6004C4}"/>
              </a:ext>
            </a:extLst>
          </p:cNvPr>
          <p:cNvSpPr txBox="1"/>
          <p:nvPr/>
        </p:nvSpPr>
        <p:spPr>
          <a:xfrm>
            <a:off x="10468792" y="6397540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S5 B5</a:t>
            </a:r>
          </a:p>
        </p:txBody>
      </p:sp>
      <p:sp>
        <p:nvSpPr>
          <p:cNvPr id="121" name="CaixaDeTexto 120">
            <a:extLst>
              <a:ext uri="{FF2B5EF4-FFF2-40B4-BE49-F238E27FC236}">
                <a16:creationId xmlns:a16="http://schemas.microsoft.com/office/drawing/2014/main" id="{9AB1A603-ABED-4D40-8085-D8B3D14C490B}"/>
              </a:ext>
            </a:extLst>
          </p:cNvPr>
          <p:cNvSpPr txBox="1"/>
          <p:nvPr/>
        </p:nvSpPr>
        <p:spPr>
          <a:xfrm>
            <a:off x="4806679" y="5682143"/>
            <a:ext cx="529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FP2</a:t>
            </a:r>
          </a:p>
        </p:txBody>
      </p:sp>
      <p:sp>
        <p:nvSpPr>
          <p:cNvPr id="122" name="CaixaDeTexto 121">
            <a:extLst>
              <a:ext uri="{FF2B5EF4-FFF2-40B4-BE49-F238E27FC236}">
                <a16:creationId xmlns:a16="http://schemas.microsoft.com/office/drawing/2014/main" id="{E3DA9720-DC35-4B44-A5F5-FBD3AA8083EF}"/>
              </a:ext>
            </a:extLst>
          </p:cNvPr>
          <p:cNvSpPr txBox="1"/>
          <p:nvPr/>
        </p:nvSpPr>
        <p:spPr>
          <a:xfrm>
            <a:off x="7196712" y="5720457"/>
            <a:ext cx="529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FP3</a:t>
            </a:r>
          </a:p>
        </p:txBody>
      </p:sp>
      <p:grpSp>
        <p:nvGrpSpPr>
          <p:cNvPr id="126" name="Agrupar 125">
            <a:extLst>
              <a:ext uri="{FF2B5EF4-FFF2-40B4-BE49-F238E27FC236}">
                <a16:creationId xmlns:a16="http://schemas.microsoft.com/office/drawing/2014/main" id="{E380C843-DA56-4E62-A992-08C4EFFE101F}"/>
              </a:ext>
            </a:extLst>
          </p:cNvPr>
          <p:cNvGrpSpPr/>
          <p:nvPr/>
        </p:nvGrpSpPr>
        <p:grpSpPr>
          <a:xfrm>
            <a:off x="5407919" y="1948506"/>
            <a:ext cx="1897330" cy="1438839"/>
            <a:chOff x="5407919" y="1948506"/>
            <a:chExt cx="1897330" cy="1438839"/>
          </a:xfrm>
        </p:grpSpPr>
        <p:pic>
          <p:nvPicPr>
            <p:cNvPr id="42" name="Gráfico 41" descr="Catálogo de endereços">
              <a:extLst>
                <a:ext uri="{FF2B5EF4-FFF2-40B4-BE49-F238E27FC236}">
                  <a16:creationId xmlns:a16="http://schemas.microsoft.com/office/drawing/2014/main" id="{B392CFD2-3E29-4238-A5CB-486E9C9E3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07919" y="2741022"/>
              <a:ext cx="646323" cy="646323"/>
            </a:xfrm>
            <a:prstGeom prst="rect">
              <a:avLst/>
            </a:prstGeom>
          </p:spPr>
        </p:pic>
        <p:sp>
          <p:nvSpPr>
            <p:cNvPr id="81" name="CaixaDeTexto 80">
              <a:extLst>
                <a:ext uri="{FF2B5EF4-FFF2-40B4-BE49-F238E27FC236}">
                  <a16:creationId xmlns:a16="http://schemas.microsoft.com/office/drawing/2014/main" id="{5BC87898-E944-4E0A-B32B-A7BDF9D47796}"/>
                </a:ext>
              </a:extLst>
            </p:cNvPr>
            <p:cNvSpPr txBox="1"/>
            <p:nvPr/>
          </p:nvSpPr>
          <p:spPr>
            <a:xfrm>
              <a:off x="5933767" y="2968425"/>
              <a:ext cx="8552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/>
                <a:t>e-book S3</a:t>
              </a:r>
            </a:p>
          </p:txBody>
        </p:sp>
        <p:pic>
          <p:nvPicPr>
            <p:cNvPr id="98" name="Gráfico 97" descr="Janela do navegador">
              <a:extLst>
                <a:ext uri="{FF2B5EF4-FFF2-40B4-BE49-F238E27FC236}">
                  <a16:creationId xmlns:a16="http://schemas.microsoft.com/office/drawing/2014/main" id="{88F3A110-5A62-4DE0-BF03-1C7109A5D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547412" y="1948506"/>
              <a:ext cx="553321" cy="553321"/>
            </a:xfrm>
            <a:prstGeom prst="rect">
              <a:avLst/>
            </a:prstGeom>
          </p:spPr>
        </p:pic>
        <p:sp>
          <p:nvSpPr>
            <p:cNvPr id="123" name="CaixaDeTexto 122">
              <a:extLst>
                <a:ext uri="{FF2B5EF4-FFF2-40B4-BE49-F238E27FC236}">
                  <a16:creationId xmlns:a16="http://schemas.microsoft.com/office/drawing/2014/main" id="{91F159CF-BDC0-48CC-9993-1ADB1114231F}"/>
                </a:ext>
              </a:extLst>
            </p:cNvPr>
            <p:cNvSpPr txBox="1"/>
            <p:nvPr/>
          </p:nvSpPr>
          <p:spPr>
            <a:xfrm>
              <a:off x="6155054" y="2060525"/>
              <a:ext cx="1150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/>
                <a:t>Vídeo </a:t>
              </a:r>
              <a:r>
                <a:rPr lang="pt-BR" sz="1200" dirty="0" err="1"/>
                <a:t>intro</a:t>
              </a:r>
              <a:r>
                <a:rPr lang="pt-BR" sz="1200" dirty="0"/>
                <a:t> S3</a:t>
              </a:r>
            </a:p>
          </p:txBody>
        </p:sp>
      </p:grpSp>
      <p:grpSp>
        <p:nvGrpSpPr>
          <p:cNvPr id="127" name="Agrupar 126">
            <a:extLst>
              <a:ext uri="{FF2B5EF4-FFF2-40B4-BE49-F238E27FC236}">
                <a16:creationId xmlns:a16="http://schemas.microsoft.com/office/drawing/2014/main" id="{FC51A592-1860-4C82-9340-C088122BEDA6}"/>
              </a:ext>
            </a:extLst>
          </p:cNvPr>
          <p:cNvGrpSpPr/>
          <p:nvPr/>
        </p:nvGrpSpPr>
        <p:grpSpPr>
          <a:xfrm>
            <a:off x="7768553" y="1932540"/>
            <a:ext cx="1672393" cy="1442739"/>
            <a:chOff x="7768553" y="1932540"/>
            <a:chExt cx="1672393" cy="1442739"/>
          </a:xfrm>
        </p:grpSpPr>
        <p:pic>
          <p:nvPicPr>
            <p:cNvPr id="43" name="Gráfico 42" descr="Catálogo de endereços">
              <a:extLst>
                <a:ext uri="{FF2B5EF4-FFF2-40B4-BE49-F238E27FC236}">
                  <a16:creationId xmlns:a16="http://schemas.microsoft.com/office/drawing/2014/main" id="{D7801D85-D892-4170-983B-ED948E6A7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768553" y="2728956"/>
              <a:ext cx="646323" cy="646323"/>
            </a:xfrm>
            <a:prstGeom prst="rect">
              <a:avLst/>
            </a:prstGeom>
          </p:spPr>
        </p:pic>
        <p:sp>
          <p:nvSpPr>
            <p:cNvPr id="82" name="CaixaDeTexto 81">
              <a:extLst>
                <a:ext uri="{FF2B5EF4-FFF2-40B4-BE49-F238E27FC236}">
                  <a16:creationId xmlns:a16="http://schemas.microsoft.com/office/drawing/2014/main" id="{7B8000F5-4269-4869-9A8A-063B5C5CA91B}"/>
                </a:ext>
              </a:extLst>
            </p:cNvPr>
            <p:cNvSpPr txBox="1"/>
            <p:nvPr/>
          </p:nvSpPr>
          <p:spPr>
            <a:xfrm>
              <a:off x="8452304" y="2919373"/>
              <a:ext cx="8552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/>
                <a:t>e-book S4</a:t>
              </a:r>
            </a:p>
          </p:txBody>
        </p:sp>
        <p:pic>
          <p:nvPicPr>
            <p:cNvPr id="101" name="Gráfico 100" descr="Janela do navegador">
              <a:extLst>
                <a:ext uri="{FF2B5EF4-FFF2-40B4-BE49-F238E27FC236}">
                  <a16:creationId xmlns:a16="http://schemas.microsoft.com/office/drawing/2014/main" id="{B58E35E4-87AE-472A-BDCC-FF51513F1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51961" y="1932540"/>
              <a:ext cx="553321" cy="553321"/>
            </a:xfrm>
            <a:prstGeom prst="rect">
              <a:avLst/>
            </a:prstGeom>
          </p:spPr>
        </p:pic>
        <p:sp>
          <p:nvSpPr>
            <p:cNvPr id="124" name="CaixaDeTexto 123">
              <a:extLst>
                <a:ext uri="{FF2B5EF4-FFF2-40B4-BE49-F238E27FC236}">
                  <a16:creationId xmlns:a16="http://schemas.microsoft.com/office/drawing/2014/main" id="{CF2983BB-2371-4175-9769-E5BB81598C64}"/>
                </a:ext>
              </a:extLst>
            </p:cNvPr>
            <p:cNvSpPr txBox="1"/>
            <p:nvPr/>
          </p:nvSpPr>
          <p:spPr>
            <a:xfrm>
              <a:off x="8290751" y="2044317"/>
              <a:ext cx="1150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/>
                <a:t>Vídeo </a:t>
              </a:r>
              <a:r>
                <a:rPr lang="pt-BR" sz="1200" dirty="0" err="1"/>
                <a:t>intro</a:t>
              </a:r>
              <a:r>
                <a:rPr lang="pt-BR" sz="1200" dirty="0"/>
                <a:t> S4</a:t>
              </a:r>
            </a:p>
          </p:txBody>
        </p:sp>
      </p:grpSp>
      <p:sp>
        <p:nvSpPr>
          <p:cNvPr id="128" name="CaixaDeTexto 127">
            <a:extLst>
              <a:ext uri="{FF2B5EF4-FFF2-40B4-BE49-F238E27FC236}">
                <a16:creationId xmlns:a16="http://schemas.microsoft.com/office/drawing/2014/main" id="{36FC1337-E976-4248-8795-042ACE5A9AA1}"/>
              </a:ext>
            </a:extLst>
          </p:cNvPr>
          <p:cNvSpPr txBox="1"/>
          <p:nvPr/>
        </p:nvSpPr>
        <p:spPr>
          <a:xfrm>
            <a:off x="8530058" y="5944313"/>
            <a:ext cx="1365663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200" b="1" dirty="0"/>
              <a:t>Vídeo Ana: </a:t>
            </a:r>
          </a:p>
          <a:p>
            <a:r>
              <a:rPr lang="pt-BR" sz="1000" dirty="0"/>
              <a:t>O espírito de equipe no time remoto</a:t>
            </a:r>
          </a:p>
        </p:txBody>
      </p:sp>
      <p:sp>
        <p:nvSpPr>
          <p:cNvPr id="129" name="CaixaDeTexto 128">
            <a:extLst>
              <a:ext uri="{FF2B5EF4-FFF2-40B4-BE49-F238E27FC236}">
                <a16:creationId xmlns:a16="http://schemas.microsoft.com/office/drawing/2014/main" id="{BBBA7F36-9481-4AA2-8449-BBED0139ABE0}"/>
              </a:ext>
            </a:extLst>
          </p:cNvPr>
          <p:cNvSpPr txBox="1"/>
          <p:nvPr/>
        </p:nvSpPr>
        <p:spPr>
          <a:xfrm>
            <a:off x="4342131" y="4518425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S2 A5</a:t>
            </a:r>
          </a:p>
        </p:txBody>
      </p:sp>
      <p:pic>
        <p:nvPicPr>
          <p:cNvPr id="130" name="Imagem 129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0757606E-C3B4-4A34-942A-60CD5D023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904" y="4404240"/>
            <a:ext cx="888889" cy="47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75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9EABA10-78A6-40C6-8130-B536DDD533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7734" y="312541"/>
            <a:ext cx="9144000" cy="498014"/>
          </a:xfrm>
        </p:spPr>
        <p:txBody>
          <a:bodyPr/>
          <a:lstStyle/>
          <a:p>
            <a:r>
              <a:rPr lang="pt-BR" dirty="0">
                <a:latin typeface="Abadi" panose="020B0604020104020204" pitchFamily="34" charset="0"/>
              </a:rPr>
              <a:t>Jornada de Aprendizado: Gestão Remota de Times – como ficou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A042F515-7D84-4B5A-B181-52006E7266EC}"/>
              </a:ext>
            </a:extLst>
          </p:cNvPr>
          <p:cNvCxnSpPr/>
          <p:nvPr/>
        </p:nvCxnSpPr>
        <p:spPr>
          <a:xfrm>
            <a:off x="1037303" y="1479434"/>
            <a:ext cx="97929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5894B471-16EB-4D50-B5B6-C4B0CE6C1459}"/>
              </a:ext>
            </a:extLst>
          </p:cNvPr>
          <p:cNvSpPr txBox="1"/>
          <p:nvPr/>
        </p:nvSpPr>
        <p:spPr>
          <a:xfrm>
            <a:off x="748145" y="1553782"/>
            <a:ext cx="1092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Módulo 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5B12001-E273-432A-AC21-A4F266F2A7CA}"/>
              </a:ext>
            </a:extLst>
          </p:cNvPr>
          <p:cNvSpPr txBox="1"/>
          <p:nvPr/>
        </p:nvSpPr>
        <p:spPr>
          <a:xfrm>
            <a:off x="2959126" y="1553783"/>
            <a:ext cx="1092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Módulo 2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9B036C4-2E05-47C6-866A-B827161CF69B}"/>
              </a:ext>
            </a:extLst>
          </p:cNvPr>
          <p:cNvSpPr txBox="1"/>
          <p:nvPr/>
        </p:nvSpPr>
        <p:spPr>
          <a:xfrm>
            <a:off x="5363943" y="1597483"/>
            <a:ext cx="1092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Módulo 3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17688EE-37EC-4498-BF38-B3654A4D62E5}"/>
              </a:ext>
            </a:extLst>
          </p:cNvPr>
          <p:cNvSpPr txBox="1"/>
          <p:nvPr/>
        </p:nvSpPr>
        <p:spPr>
          <a:xfrm>
            <a:off x="7520017" y="1593427"/>
            <a:ext cx="1092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Módulo  4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0E7CA08-EC5C-4212-848D-BF9108993804}"/>
              </a:ext>
            </a:extLst>
          </p:cNvPr>
          <p:cNvSpPr txBox="1"/>
          <p:nvPr/>
        </p:nvSpPr>
        <p:spPr>
          <a:xfrm>
            <a:off x="9676091" y="1593427"/>
            <a:ext cx="1092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Módulo 5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8F9547B9-E7E8-411C-BAF9-E0991F61E013}"/>
              </a:ext>
            </a:extLst>
          </p:cNvPr>
          <p:cNvSpPr/>
          <p:nvPr/>
        </p:nvSpPr>
        <p:spPr>
          <a:xfrm>
            <a:off x="1069159" y="2631204"/>
            <a:ext cx="1459331" cy="694686"/>
          </a:xfrm>
          <a:prstGeom prst="roundRect">
            <a:avLst/>
          </a:prstGeom>
          <a:noFill/>
          <a:ln w="19050">
            <a:solidFill>
              <a:srgbClr val="00CC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A7974E2-0F90-4679-BAF8-94074C5B2A71}"/>
              </a:ext>
            </a:extLst>
          </p:cNvPr>
          <p:cNvSpPr txBox="1"/>
          <p:nvPr/>
        </p:nvSpPr>
        <p:spPr>
          <a:xfrm>
            <a:off x="1106891" y="2592087"/>
            <a:ext cx="1514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Assessment (QUIZ)</a:t>
            </a:r>
          </a:p>
          <a:p>
            <a:r>
              <a:rPr lang="pt-BR" sz="1200" dirty="0"/>
              <a:t>Como está a gestão remota de seu time?</a:t>
            </a:r>
            <a:endParaRPr lang="pt-BR" sz="1000" dirty="0"/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EA244E8D-490C-4594-825F-746A216FE432}"/>
              </a:ext>
            </a:extLst>
          </p:cNvPr>
          <p:cNvSpPr/>
          <p:nvPr/>
        </p:nvSpPr>
        <p:spPr>
          <a:xfrm>
            <a:off x="10727010" y="5813402"/>
            <a:ext cx="1123363" cy="771896"/>
          </a:xfrm>
          <a:prstGeom prst="roundRect">
            <a:avLst/>
          </a:prstGeom>
          <a:noFill/>
          <a:ln w="19050">
            <a:solidFill>
              <a:srgbClr val="00CC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208E5F8-F331-4536-BD8B-8898C6DCC409}"/>
              </a:ext>
            </a:extLst>
          </p:cNvPr>
          <p:cNvSpPr txBox="1"/>
          <p:nvPr/>
        </p:nvSpPr>
        <p:spPr>
          <a:xfrm>
            <a:off x="10711679" y="6002040"/>
            <a:ext cx="1445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err="1"/>
              <a:t>Template</a:t>
            </a:r>
            <a:r>
              <a:rPr lang="pt-BR" sz="1200" b="1" dirty="0"/>
              <a:t> PA</a:t>
            </a:r>
          </a:p>
          <a:p>
            <a:r>
              <a:rPr lang="pt-BR" sz="1200" dirty="0"/>
              <a:t>Quais ações são necessárias?</a:t>
            </a:r>
            <a:endParaRPr lang="pt-BR" sz="1000" dirty="0"/>
          </a:p>
        </p:txBody>
      </p:sp>
      <p:pic>
        <p:nvPicPr>
          <p:cNvPr id="21" name="Imagem 20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D213A94A-7A91-41FC-8D01-46ACE2620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3" y="4894807"/>
            <a:ext cx="888889" cy="475094"/>
          </a:xfrm>
          <a:prstGeom prst="rect">
            <a:avLst/>
          </a:prstGeom>
        </p:spPr>
      </p:pic>
      <p:sp>
        <p:nvSpPr>
          <p:cNvPr id="22" name="Elipse 21">
            <a:extLst>
              <a:ext uri="{FF2B5EF4-FFF2-40B4-BE49-F238E27FC236}">
                <a16:creationId xmlns:a16="http://schemas.microsoft.com/office/drawing/2014/main" id="{AF18563D-ADA8-442B-BC20-03D6C36FA93A}"/>
              </a:ext>
            </a:extLst>
          </p:cNvPr>
          <p:cNvSpPr/>
          <p:nvPr/>
        </p:nvSpPr>
        <p:spPr>
          <a:xfrm>
            <a:off x="710407" y="947587"/>
            <a:ext cx="506616" cy="53738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1509911-0E6D-44B2-972E-0D514E031945}"/>
              </a:ext>
            </a:extLst>
          </p:cNvPr>
          <p:cNvSpPr txBox="1"/>
          <p:nvPr/>
        </p:nvSpPr>
        <p:spPr>
          <a:xfrm>
            <a:off x="863833" y="1121817"/>
            <a:ext cx="9401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Colaboração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105B98B0-43A5-477A-8F5D-EE5550DE0E82}"/>
              </a:ext>
            </a:extLst>
          </p:cNvPr>
          <p:cNvSpPr/>
          <p:nvPr/>
        </p:nvSpPr>
        <p:spPr>
          <a:xfrm>
            <a:off x="2965143" y="931785"/>
            <a:ext cx="506616" cy="53738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DD5DAC0D-0F5F-4DD8-80AB-0310FF8F93CB}"/>
              </a:ext>
            </a:extLst>
          </p:cNvPr>
          <p:cNvSpPr/>
          <p:nvPr/>
        </p:nvSpPr>
        <p:spPr>
          <a:xfrm>
            <a:off x="5050111" y="947587"/>
            <a:ext cx="506616" cy="53738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8A8BEF43-6EA9-4F10-9928-64C7DC7B2B6F}"/>
              </a:ext>
            </a:extLst>
          </p:cNvPr>
          <p:cNvSpPr/>
          <p:nvPr/>
        </p:nvSpPr>
        <p:spPr>
          <a:xfrm>
            <a:off x="7255175" y="942048"/>
            <a:ext cx="506616" cy="53738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F4687C1F-FE57-47DB-BDAD-8DE164DE7CE9}"/>
              </a:ext>
            </a:extLst>
          </p:cNvPr>
          <p:cNvSpPr/>
          <p:nvPr/>
        </p:nvSpPr>
        <p:spPr>
          <a:xfrm>
            <a:off x="9399032" y="927710"/>
            <a:ext cx="506616" cy="537386"/>
          </a:xfrm>
          <a:prstGeom prst="ellipse">
            <a:avLst/>
          </a:prstGeom>
          <a:solidFill>
            <a:srgbClr val="E0B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7E21E13-C6B6-457E-BE45-BA235F6ED202}"/>
              </a:ext>
            </a:extLst>
          </p:cNvPr>
          <p:cNvSpPr txBox="1"/>
          <p:nvPr/>
        </p:nvSpPr>
        <p:spPr>
          <a:xfrm>
            <a:off x="5218250" y="1090257"/>
            <a:ext cx="959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Comunicação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EE4B4367-328E-4275-A7C5-D18E0DC4D116}"/>
              </a:ext>
            </a:extLst>
          </p:cNvPr>
          <p:cNvSpPr txBox="1"/>
          <p:nvPr/>
        </p:nvSpPr>
        <p:spPr>
          <a:xfrm>
            <a:off x="3140902" y="1183601"/>
            <a:ext cx="9401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Liderança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744CE02F-0DA7-46E2-AFC3-BEBC0BD17258}"/>
              </a:ext>
            </a:extLst>
          </p:cNvPr>
          <p:cNvSpPr txBox="1"/>
          <p:nvPr/>
        </p:nvSpPr>
        <p:spPr>
          <a:xfrm>
            <a:off x="7406868" y="1108339"/>
            <a:ext cx="16527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 err="1"/>
              <a:t>Mindset</a:t>
            </a:r>
            <a:r>
              <a:rPr lang="pt-BR" sz="1100" dirty="0"/>
              <a:t> de resultados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A2E81A0C-851D-426B-B116-302878D47AF9}"/>
              </a:ext>
            </a:extLst>
          </p:cNvPr>
          <p:cNvSpPr txBox="1"/>
          <p:nvPr/>
        </p:nvSpPr>
        <p:spPr>
          <a:xfrm>
            <a:off x="9514174" y="1074036"/>
            <a:ext cx="12319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Espírito de Equipe</a:t>
            </a:r>
          </a:p>
        </p:txBody>
      </p:sp>
      <p:pic>
        <p:nvPicPr>
          <p:cNvPr id="33" name="Imagem 32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7BA032CF-20E0-4B8B-BE97-26FC70EDEC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60" y="5190614"/>
            <a:ext cx="888889" cy="475094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799E3802-D172-4D4A-B83D-A7A8ACEA7DA8}"/>
              </a:ext>
            </a:extLst>
          </p:cNvPr>
          <p:cNvSpPr txBox="1"/>
          <p:nvPr/>
        </p:nvSpPr>
        <p:spPr>
          <a:xfrm>
            <a:off x="488991" y="2791884"/>
            <a:ext cx="749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RMA</a:t>
            </a:r>
          </a:p>
        </p:txBody>
      </p:sp>
      <p:pic>
        <p:nvPicPr>
          <p:cNvPr id="49" name="Gráfico 48" descr="Catálogo de endereços">
            <a:extLst>
              <a:ext uri="{FF2B5EF4-FFF2-40B4-BE49-F238E27FC236}">
                <a16:creationId xmlns:a16="http://schemas.microsoft.com/office/drawing/2014/main" id="{D04F354F-6FB4-486C-8A4C-61DA7C82D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95167" y="1974576"/>
            <a:ext cx="646323" cy="646323"/>
          </a:xfrm>
          <a:prstGeom prst="rect">
            <a:avLst/>
          </a:prstGeom>
        </p:spPr>
      </p:pic>
      <p:pic>
        <p:nvPicPr>
          <p:cNvPr id="58" name="Gráfico 57" descr="Livros na prateleira">
            <a:extLst>
              <a:ext uri="{FF2B5EF4-FFF2-40B4-BE49-F238E27FC236}">
                <a16:creationId xmlns:a16="http://schemas.microsoft.com/office/drawing/2014/main" id="{2E36C92A-6D8B-4BD2-B076-505563A553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621" y="5835166"/>
            <a:ext cx="646323" cy="646323"/>
          </a:xfrm>
          <a:prstGeom prst="rect">
            <a:avLst/>
          </a:prstGeom>
        </p:spPr>
      </p:pic>
      <p:pic>
        <p:nvPicPr>
          <p:cNvPr id="59" name="Gráfico 58" descr="Livros na prateleira">
            <a:extLst>
              <a:ext uri="{FF2B5EF4-FFF2-40B4-BE49-F238E27FC236}">
                <a16:creationId xmlns:a16="http://schemas.microsoft.com/office/drawing/2014/main" id="{D67D8221-29BD-4F0D-B6B6-AB2C86B34E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36748" y="5853198"/>
            <a:ext cx="646323" cy="646323"/>
          </a:xfrm>
          <a:prstGeom prst="rect">
            <a:avLst/>
          </a:prstGeom>
        </p:spPr>
      </p:pic>
      <p:pic>
        <p:nvPicPr>
          <p:cNvPr id="60" name="Gráfico 59" descr="Livros na prateleira">
            <a:extLst>
              <a:ext uri="{FF2B5EF4-FFF2-40B4-BE49-F238E27FC236}">
                <a16:creationId xmlns:a16="http://schemas.microsoft.com/office/drawing/2014/main" id="{DCBD4AFC-2964-4BDA-BB54-D2526A6E2A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49677" y="5913088"/>
            <a:ext cx="646323" cy="646323"/>
          </a:xfrm>
          <a:prstGeom prst="rect">
            <a:avLst/>
          </a:prstGeom>
        </p:spPr>
      </p:pic>
      <p:pic>
        <p:nvPicPr>
          <p:cNvPr id="61" name="Gráfico 60" descr="Livros na prateleira">
            <a:extLst>
              <a:ext uri="{FF2B5EF4-FFF2-40B4-BE49-F238E27FC236}">
                <a16:creationId xmlns:a16="http://schemas.microsoft.com/office/drawing/2014/main" id="{FA2F684C-FD32-4D01-84E4-1C9E38F881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61791" y="5936178"/>
            <a:ext cx="646323" cy="646323"/>
          </a:xfrm>
          <a:prstGeom prst="rect">
            <a:avLst/>
          </a:prstGeom>
        </p:spPr>
      </p:pic>
      <p:pic>
        <p:nvPicPr>
          <p:cNvPr id="62" name="Gráfico 61" descr="Livros na prateleira">
            <a:extLst>
              <a:ext uri="{FF2B5EF4-FFF2-40B4-BE49-F238E27FC236}">
                <a16:creationId xmlns:a16="http://schemas.microsoft.com/office/drawing/2014/main" id="{5D612E27-C85F-4D09-8B14-549478CD10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62245" y="4008938"/>
            <a:ext cx="646323" cy="646323"/>
          </a:xfrm>
          <a:prstGeom prst="rect">
            <a:avLst/>
          </a:prstGeom>
        </p:spPr>
      </p:pic>
      <p:sp>
        <p:nvSpPr>
          <p:cNvPr id="65" name="CaixaDeTexto 64">
            <a:extLst>
              <a:ext uri="{FF2B5EF4-FFF2-40B4-BE49-F238E27FC236}">
                <a16:creationId xmlns:a16="http://schemas.microsoft.com/office/drawing/2014/main" id="{C940EB5E-DC9E-44C2-9F43-55D4D4AE1244}"/>
              </a:ext>
            </a:extLst>
          </p:cNvPr>
          <p:cNvSpPr txBox="1"/>
          <p:nvPr/>
        </p:nvSpPr>
        <p:spPr>
          <a:xfrm>
            <a:off x="10230319" y="4955809"/>
            <a:ext cx="1365663" cy="769441"/>
          </a:xfrm>
          <a:prstGeom prst="rect">
            <a:avLst/>
          </a:prstGeom>
          <a:solidFill>
            <a:srgbClr val="BCF0D8"/>
          </a:solidFill>
        </p:spPr>
        <p:txBody>
          <a:bodyPr wrap="square" rtlCol="0">
            <a:spAutoFit/>
          </a:bodyPr>
          <a:lstStyle/>
          <a:p>
            <a:r>
              <a:rPr lang="pt-BR" sz="1200" b="1" dirty="0"/>
              <a:t>Vídeo Encerramento</a:t>
            </a:r>
          </a:p>
          <a:p>
            <a:r>
              <a:rPr lang="pt-BR" sz="1000" dirty="0"/>
              <a:t>Considerando jornada e propondo PA no final</a:t>
            </a:r>
          </a:p>
        </p:txBody>
      </p:sp>
      <p:pic>
        <p:nvPicPr>
          <p:cNvPr id="66" name="Imagem 65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F64250E4-CEC9-4992-B7B2-7277764AA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335" y="3718765"/>
            <a:ext cx="888889" cy="475094"/>
          </a:xfrm>
          <a:prstGeom prst="rect">
            <a:avLst/>
          </a:prstGeom>
        </p:spPr>
      </p:pic>
      <p:pic>
        <p:nvPicPr>
          <p:cNvPr id="67" name="Imagem 66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86D5F401-ED4A-4E4D-A9D3-2F115F7F5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451" y="4011468"/>
            <a:ext cx="888889" cy="475094"/>
          </a:xfrm>
          <a:prstGeom prst="rect">
            <a:avLst/>
          </a:prstGeom>
        </p:spPr>
      </p:pic>
      <p:pic>
        <p:nvPicPr>
          <p:cNvPr id="68" name="Imagem 67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3B23A7BE-2F02-41F2-A623-7266195EF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306" y="3640823"/>
            <a:ext cx="888889" cy="475094"/>
          </a:xfrm>
          <a:prstGeom prst="rect">
            <a:avLst/>
          </a:prstGeom>
        </p:spPr>
      </p:pic>
      <p:pic>
        <p:nvPicPr>
          <p:cNvPr id="69" name="Imagem 68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825CA873-BE70-4BC0-A860-F0059B613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043" y="3590639"/>
            <a:ext cx="888889" cy="475094"/>
          </a:xfrm>
          <a:prstGeom prst="rect">
            <a:avLst/>
          </a:prstGeom>
        </p:spPr>
      </p:pic>
      <p:pic>
        <p:nvPicPr>
          <p:cNvPr id="70" name="Imagem 69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3D6EC689-A458-4C77-95EC-175B37C02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930" y="4192716"/>
            <a:ext cx="888889" cy="475094"/>
          </a:xfrm>
          <a:prstGeom prst="rect">
            <a:avLst/>
          </a:prstGeom>
        </p:spPr>
      </p:pic>
      <p:pic>
        <p:nvPicPr>
          <p:cNvPr id="72" name="Imagem 71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D1B4E3C3-CF24-4473-B220-F1A2252F7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837" y="3978125"/>
            <a:ext cx="888889" cy="475094"/>
          </a:xfrm>
          <a:prstGeom prst="rect">
            <a:avLst/>
          </a:prstGeom>
        </p:spPr>
      </p:pic>
      <p:pic>
        <p:nvPicPr>
          <p:cNvPr id="73" name="Imagem 72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FD2B6672-6C3D-4D98-AE8E-2B77CE805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737" y="4321975"/>
            <a:ext cx="888889" cy="475094"/>
          </a:xfrm>
          <a:prstGeom prst="rect">
            <a:avLst/>
          </a:prstGeom>
        </p:spPr>
      </p:pic>
      <p:pic>
        <p:nvPicPr>
          <p:cNvPr id="74" name="Imagem 73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29559C21-5538-4F73-A847-A7AA381A0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858" y="3492094"/>
            <a:ext cx="888889" cy="475094"/>
          </a:xfrm>
          <a:prstGeom prst="rect">
            <a:avLst/>
          </a:prstGeom>
        </p:spPr>
      </p:pic>
      <p:pic>
        <p:nvPicPr>
          <p:cNvPr id="75" name="Imagem 74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E5AF6278-168B-4D14-822D-94E31A4AF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214" y="2848394"/>
            <a:ext cx="888889" cy="475094"/>
          </a:xfrm>
          <a:prstGeom prst="rect">
            <a:avLst/>
          </a:prstGeom>
        </p:spPr>
      </p:pic>
      <p:sp>
        <p:nvSpPr>
          <p:cNvPr id="76" name="CaixaDeTexto 75">
            <a:extLst>
              <a:ext uri="{FF2B5EF4-FFF2-40B4-BE49-F238E27FC236}">
                <a16:creationId xmlns:a16="http://schemas.microsoft.com/office/drawing/2014/main" id="{C8158DE6-52CE-4BC0-AC29-9CE4DA290616}"/>
              </a:ext>
            </a:extLst>
          </p:cNvPr>
          <p:cNvSpPr txBox="1"/>
          <p:nvPr/>
        </p:nvSpPr>
        <p:spPr>
          <a:xfrm>
            <a:off x="1162829" y="6024693"/>
            <a:ext cx="1365663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200" b="1"/>
              <a:t>Vídeo Saraiva: </a:t>
            </a:r>
          </a:p>
          <a:p>
            <a:r>
              <a:rPr lang="pt-BR" sz="1000"/>
              <a:t>Gestão de times internacionais</a:t>
            </a:r>
            <a:endParaRPr lang="pt-BR" sz="1000" dirty="0"/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8937E197-8571-499D-B294-945BCF7C8628}"/>
              </a:ext>
            </a:extLst>
          </p:cNvPr>
          <p:cNvSpPr txBox="1"/>
          <p:nvPr/>
        </p:nvSpPr>
        <p:spPr>
          <a:xfrm>
            <a:off x="3667991" y="6013160"/>
            <a:ext cx="1365663" cy="7386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200" b="1" dirty="0"/>
              <a:t>Vídeo Rodrigo: </a:t>
            </a:r>
          </a:p>
          <a:p>
            <a:r>
              <a:rPr lang="pt-BR" sz="1000" dirty="0"/>
              <a:t>O desafio da comunicação remota</a:t>
            </a:r>
          </a:p>
          <a:p>
            <a:endParaRPr lang="pt-BR" sz="1000" dirty="0"/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BFF15C97-5990-4C79-9463-64161EC7FEDE}"/>
              </a:ext>
            </a:extLst>
          </p:cNvPr>
          <p:cNvSpPr txBox="1"/>
          <p:nvPr/>
        </p:nvSpPr>
        <p:spPr>
          <a:xfrm>
            <a:off x="11168378" y="2541186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e-book m5</a:t>
            </a: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id="{63EA3B03-B743-4285-86A4-366F41184E2F}"/>
              </a:ext>
            </a:extLst>
          </p:cNvPr>
          <p:cNvSpPr txBox="1"/>
          <p:nvPr/>
        </p:nvSpPr>
        <p:spPr>
          <a:xfrm>
            <a:off x="2301517" y="5708259"/>
            <a:ext cx="529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FP1</a:t>
            </a:r>
          </a:p>
        </p:txBody>
      </p:sp>
      <p:cxnSp>
        <p:nvCxnSpPr>
          <p:cNvPr id="93" name="Conector: Angulado 92">
            <a:extLst>
              <a:ext uri="{FF2B5EF4-FFF2-40B4-BE49-F238E27FC236}">
                <a16:creationId xmlns:a16="http://schemas.microsoft.com/office/drawing/2014/main" id="{778A122B-B865-407C-9B8D-7AA084C6C09F}"/>
              </a:ext>
            </a:extLst>
          </p:cNvPr>
          <p:cNvCxnSpPr>
            <a:cxnSpLocks/>
            <a:endCxn id="76" idx="3"/>
          </p:cNvCxnSpPr>
          <p:nvPr/>
        </p:nvCxnSpPr>
        <p:spPr>
          <a:xfrm rot="10800000" flipV="1">
            <a:off x="2528492" y="2218861"/>
            <a:ext cx="467978" cy="409821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C65EA23F-4720-4744-B2D9-4269E631D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59" y="5859216"/>
            <a:ext cx="664979" cy="632422"/>
          </a:xfrm>
          <a:prstGeom prst="rect">
            <a:avLst/>
          </a:prstGeom>
        </p:spPr>
      </p:pic>
      <p:pic>
        <p:nvPicPr>
          <p:cNvPr id="86" name="Imagem 85">
            <a:extLst>
              <a:ext uri="{FF2B5EF4-FFF2-40B4-BE49-F238E27FC236}">
                <a16:creationId xmlns:a16="http://schemas.microsoft.com/office/drawing/2014/main" id="{685C1432-3286-4564-A174-C278F3C3D2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827" y="68404"/>
            <a:ext cx="933276" cy="887584"/>
          </a:xfrm>
          <a:prstGeom prst="rect">
            <a:avLst/>
          </a:prstGeom>
        </p:spPr>
      </p:pic>
      <p:pic>
        <p:nvPicPr>
          <p:cNvPr id="92" name="Imagem 91">
            <a:extLst>
              <a:ext uri="{FF2B5EF4-FFF2-40B4-BE49-F238E27FC236}">
                <a16:creationId xmlns:a16="http://schemas.microsoft.com/office/drawing/2014/main" id="{6597B3CB-FF2E-406E-9F3C-1348E663A3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706" y="1887629"/>
            <a:ext cx="664979" cy="632422"/>
          </a:xfrm>
          <a:prstGeom prst="rect">
            <a:avLst/>
          </a:prstGeom>
        </p:spPr>
      </p:pic>
      <p:sp>
        <p:nvSpPr>
          <p:cNvPr id="94" name="CaixaDeTexto 93">
            <a:extLst>
              <a:ext uri="{FF2B5EF4-FFF2-40B4-BE49-F238E27FC236}">
                <a16:creationId xmlns:a16="http://schemas.microsoft.com/office/drawing/2014/main" id="{8F774515-4A7C-46BF-9F5A-6ECAE76DE22D}"/>
              </a:ext>
            </a:extLst>
          </p:cNvPr>
          <p:cNvSpPr txBox="1"/>
          <p:nvPr/>
        </p:nvSpPr>
        <p:spPr>
          <a:xfrm>
            <a:off x="506548" y="1927248"/>
            <a:ext cx="1267255" cy="60016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pt-BR" sz="1200" b="1" dirty="0"/>
              <a:t>Vídeo Dante: </a:t>
            </a:r>
          </a:p>
          <a:p>
            <a:r>
              <a:rPr lang="pt-BR" sz="1000" dirty="0"/>
              <a:t>boas vindas, metodologias ativas</a:t>
            </a:r>
          </a:p>
        </p:txBody>
      </p:sp>
      <p:pic>
        <p:nvPicPr>
          <p:cNvPr id="40" name="Gráfico 39" descr="Catálogo de endereços">
            <a:extLst>
              <a:ext uri="{FF2B5EF4-FFF2-40B4-BE49-F238E27FC236}">
                <a16:creationId xmlns:a16="http://schemas.microsoft.com/office/drawing/2014/main" id="{7D132E90-221A-40CB-B87E-18CA21CE7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0341" y="4135941"/>
            <a:ext cx="646323" cy="646323"/>
          </a:xfrm>
          <a:prstGeom prst="rect">
            <a:avLst/>
          </a:prstGeom>
        </p:spPr>
      </p:pic>
      <p:sp>
        <p:nvSpPr>
          <p:cNvPr id="79" name="CaixaDeTexto 78">
            <a:extLst>
              <a:ext uri="{FF2B5EF4-FFF2-40B4-BE49-F238E27FC236}">
                <a16:creationId xmlns:a16="http://schemas.microsoft.com/office/drawing/2014/main" id="{C1B0908C-3E27-4A3C-AB29-7A26ABC8BD8F}"/>
              </a:ext>
            </a:extLst>
          </p:cNvPr>
          <p:cNvSpPr txBox="1"/>
          <p:nvPr/>
        </p:nvSpPr>
        <p:spPr>
          <a:xfrm>
            <a:off x="1814256" y="4298243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e-book m1</a:t>
            </a:r>
          </a:p>
        </p:txBody>
      </p:sp>
      <p:pic>
        <p:nvPicPr>
          <p:cNvPr id="18" name="Gráfico 17" descr="Janela do navegador">
            <a:extLst>
              <a:ext uri="{FF2B5EF4-FFF2-40B4-BE49-F238E27FC236}">
                <a16:creationId xmlns:a16="http://schemas.microsoft.com/office/drawing/2014/main" id="{A7A92A07-A951-405C-BCB6-AB7835A24A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92792" y="3363429"/>
            <a:ext cx="553321" cy="553321"/>
          </a:xfrm>
          <a:prstGeom prst="rect">
            <a:avLst/>
          </a:prstGeom>
        </p:spPr>
      </p:pic>
      <p:sp>
        <p:nvSpPr>
          <p:cNvPr id="95" name="CaixaDeTexto 94">
            <a:extLst>
              <a:ext uri="{FF2B5EF4-FFF2-40B4-BE49-F238E27FC236}">
                <a16:creationId xmlns:a16="http://schemas.microsoft.com/office/drawing/2014/main" id="{3126E4CE-6769-4810-A7A0-EA0270BFBA8B}"/>
              </a:ext>
            </a:extLst>
          </p:cNvPr>
          <p:cNvSpPr txBox="1"/>
          <p:nvPr/>
        </p:nvSpPr>
        <p:spPr>
          <a:xfrm>
            <a:off x="826150" y="3403224"/>
            <a:ext cx="855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Boas vindas Ale </a:t>
            </a:r>
          </a:p>
        </p:txBody>
      </p:sp>
      <p:cxnSp>
        <p:nvCxnSpPr>
          <p:cNvPr id="99" name="Conector: Angulado 98">
            <a:extLst>
              <a:ext uri="{FF2B5EF4-FFF2-40B4-BE49-F238E27FC236}">
                <a16:creationId xmlns:a16="http://schemas.microsoft.com/office/drawing/2014/main" id="{C16B4413-442B-41CD-8217-9A5A2B9500B2}"/>
              </a:ext>
            </a:extLst>
          </p:cNvPr>
          <p:cNvCxnSpPr>
            <a:cxnSpLocks/>
            <a:endCxn id="77" idx="3"/>
          </p:cNvCxnSpPr>
          <p:nvPr/>
        </p:nvCxnSpPr>
        <p:spPr>
          <a:xfrm rot="10800000" flipV="1">
            <a:off x="5033654" y="2225166"/>
            <a:ext cx="513758" cy="415732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aixaDeTexto 99">
            <a:extLst>
              <a:ext uri="{FF2B5EF4-FFF2-40B4-BE49-F238E27FC236}">
                <a16:creationId xmlns:a16="http://schemas.microsoft.com/office/drawing/2014/main" id="{45870AA4-FD6B-4B71-84CC-E19EB65EB7A3}"/>
              </a:ext>
            </a:extLst>
          </p:cNvPr>
          <p:cNvSpPr txBox="1"/>
          <p:nvPr/>
        </p:nvSpPr>
        <p:spPr>
          <a:xfrm>
            <a:off x="6096000" y="6031345"/>
            <a:ext cx="1365663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200" b="1" dirty="0"/>
              <a:t>Vídeo Amorim: </a:t>
            </a:r>
          </a:p>
          <a:p>
            <a:r>
              <a:rPr lang="pt-BR" sz="1000" dirty="0"/>
              <a:t>O líder e o enfoque no desempenho</a:t>
            </a:r>
          </a:p>
        </p:txBody>
      </p:sp>
      <p:cxnSp>
        <p:nvCxnSpPr>
          <p:cNvPr id="102" name="Conector: Angulado 101">
            <a:extLst>
              <a:ext uri="{FF2B5EF4-FFF2-40B4-BE49-F238E27FC236}">
                <a16:creationId xmlns:a16="http://schemas.microsoft.com/office/drawing/2014/main" id="{C261D8E0-6D5F-4A72-83BE-FCDDC3D1D590}"/>
              </a:ext>
            </a:extLst>
          </p:cNvPr>
          <p:cNvCxnSpPr>
            <a:cxnSpLocks/>
            <a:endCxn id="100" idx="3"/>
          </p:cNvCxnSpPr>
          <p:nvPr/>
        </p:nvCxnSpPr>
        <p:spPr>
          <a:xfrm rot="10800000" flipV="1">
            <a:off x="7461663" y="2209201"/>
            <a:ext cx="390298" cy="411453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Gráfico 40" descr="Catálogo de endereços">
            <a:extLst>
              <a:ext uri="{FF2B5EF4-FFF2-40B4-BE49-F238E27FC236}">
                <a16:creationId xmlns:a16="http://schemas.microsoft.com/office/drawing/2014/main" id="{DE26B640-8791-4214-8E58-2CC8BD354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7194" y="2710306"/>
            <a:ext cx="646323" cy="646323"/>
          </a:xfrm>
          <a:prstGeom prst="rect">
            <a:avLst/>
          </a:prstGeom>
        </p:spPr>
      </p:pic>
      <p:sp>
        <p:nvSpPr>
          <p:cNvPr id="80" name="CaixaDeTexto 79">
            <a:extLst>
              <a:ext uri="{FF2B5EF4-FFF2-40B4-BE49-F238E27FC236}">
                <a16:creationId xmlns:a16="http://schemas.microsoft.com/office/drawing/2014/main" id="{74417DAA-FE10-4C89-8F73-41B75E8A017D}"/>
              </a:ext>
            </a:extLst>
          </p:cNvPr>
          <p:cNvSpPr txBox="1"/>
          <p:nvPr/>
        </p:nvSpPr>
        <p:spPr>
          <a:xfrm>
            <a:off x="3449837" y="2909505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e-book m2</a:t>
            </a: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3D7CE0D7-0C81-4E15-B23B-2BA0459FB325}"/>
              </a:ext>
            </a:extLst>
          </p:cNvPr>
          <p:cNvSpPr txBox="1"/>
          <p:nvPr/>
        </p:nvSpPr>
        <p:spPr>
          <a:xfrm>
            <a:off x="3050791" y="2020622"/>
            <a:ext cx="1150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Resumo módulo (texto)</a:t>
            </a: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5E2C7031-6220-4885-AB0A-3174288FA895}"/>
              </a:ext>
            </a:extLst>
          </p:cNvPr>
          <p:cNvSpPr txBox="1"/>
          <p:nvPr/>
        </p:nvSpPr>
        <p:spPr>
          <a:xfrm>
            <a:off x="1972062" y="5185338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M1 A2</a:t>
            </a: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475B2647-DCC5-4909-828A-6CD90AD757BD}"/>
              </a:ext>
            </a:extLst>
          </p:cNvPr>
          <p:cNvSpPr txBox="1"/>
          <p:nvPr/>
        </p:nvSpPr>
        <p:spPr>
          <a:xfrm>
            <a:off x="3952044" y="3739871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M2 A3</a:t>
            </a: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id="{D76728CD-9FD0-4543-8D5E-2FE400545BB9}"/>
              </a:ext>
            </a:extLst>
          </p:cNvPr>
          <p:cNvSpPr txBox="1"/>
          <p:nvPr/>
        </p:nvSpPr>
        <p:spPr>
          <a:xfrm>
            <a:off x="1287112" y="4824301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M1 A1</a:t>
            </a: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68FCAD59-983D-4B39-B220-C08FC3BC4308}"/>
              </a:ext>
            </a:extLst>
          </p:cNvPr>
          <p:cNvSpPr txBox="1"/>
          <p:nvPr/>
        </p:nvSpPr>
        <p:spPr>
          <a:xfrm>
            <a:off x="4151205" y="4153263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M2 A4</a:t>
            </a: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id="{381E8F54-378F-4D86-AF69-7D126D8F796B}"/>
              </a:ext>
            </a:extLst>
          </p:cNvPr>
          <p:cNvSpPr txBox="1"/>
          <p:nvPr/>
        </p:nvSpPr>
        <p:spPr>
          <a:xfrm>
            <a:off x="8769459" y="3707674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M4 A8</a:t>
            </a: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id="{1DDFB0D5-9F38-4B21-90AD-99D09E3CCC0E}"/>
              </a:ext>
            </a:extLst>
          </p:cNvPr>
          <p:cNvSpPr txBox="1"/>
          <p:nvPr/>
        </p:nvSpPr>
        <p:spPr>
          <a:xfrm>
            <a:off x="6388612" y="4271666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M3 A7</a:t>
            </a: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id="{495E9824-7ECE-4171-B7DC-E3A38C6953CB}"/>
              </a:ext>
            </a:extLst>
          </p:cNvPr>
          <p:cNvSpPr txBox="1"/>
          <p:nvPr/>
        </p:nvSpPr>
        <p:spPr>
          <a:xfrm>
            <a:off x="6361370" y="3708666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M3 A6</a:t>
            </a: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26158B55-C1DE-42FE-A42A-6958758911B7}"/>
              </a:ext>
            </a:extLst>
          </p:cNvPr>
          <p:cNvSpPr txBox="1"/>
          <p:nvPr/>
        </p:nvSpPr>
        <p:spPr>
          <a:xfrm>
            <a:off x="8992163" y="4444230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M4 A10</a:t>
            </a:r>
          </a:p>
        </p:txBody>
      </p:sp>
      <p:sp>
        <p:nvSpPr>
          <p:cNvPr id="113" name="CaixaDeTexto 112">
            <a:extLst>
              <a:ext uri="{FF2B5EF4-FFF2-40B4-BE49-F238E27FC236}">
                <a16:creationId xmlns:a16="http://schemas.microsoft.com/office/drawing/2014/main" id="{AADC7858-5C88-42B8-87DC-91FBD2C71F09}"/>
              </a:ext>
            </a:extLst>
          </p:cNvPr>
          <p:cNvSpPr txBox="1"/>
          <p:nvPr/>
        </p:nvSpPr>
        <p:spPr>
          <a:xfrm>
            <a:off x="8854217" y="4082227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M4 A9</a:t>
            </a:r>
          </a:p>
        </p:txBody>
      </p:sp>
      <p:sp>
        <p:nvSpPr>
          <p:cNvPr id="114" name="CaixaDeTexto 113">
            <a:extLst>
              <a:ext uri="{FF2B5EF4-FFF2-40B4-BE49-F238E27FC236}">
                <a16:creationId xmlns:a16="http://schemas.microsoft.com/office/drawing/2014/main" id="{3F9D1E41-D0B1-4AD8-9927-1F2F45006677}"/>
              </a:ext>
            </a:extLst>
          </p:cNvPr>
          <p:cNvSpPr txBox="1"/>
          <p:nvPr/>
        </p:nvSpPr>
        <p:spPr>
          <a:xfrm>
            <a:off x="10995167" y="2994246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M5 A11</a:t>
            </a:r>
          </a:p>
        </p:txBody>
      </p:sp>
      <p:sp>
        <p:nvSpPr>
          <p:cNvPr id="115" name="CaixaDeTexto 114">
            <a:extLst>
              <a:ext uri="{FF2B5EF4-FFF2-40B4-BE49-F238E27FC236}">
                <a16:creationId xmlns:a16="http://schemas.microsoft.com/office/drawing/2014/main" id="{3E3B6D50-1CBA-461A-BA3A-730777E48F3D}"/>
              </a:ext>
            </a:extLst>
          </p:cNvPr>
          <p:cNvSpPr txBox="1"/>
          <p:nvPr/>
        </p:nvSpPr>
        <p:spPr>
          <a:xfrm>
            <a:off x="11065000" y="3549129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M5 A12</a:t>
            </a: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id="{8ECD069C-1CAF-42E3-B660-4176E13085AA}"/>
              </a:ext>
            </a:extLst>
          </p:cNvPr>
          <p:cNvSpPr txBox="1"/>
          <p:nvPr/>
        </p:nvSpPr>
        <p:spPr>
          <a:xfrm>
            <a:off x="427213" y="6390464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m1 B1</a:t>
            </a:r>
          </a:p>
        </p:txBody>
      </p:sp>
      <p:sp>
        <p:nvSpPr>
          <p:cNvPr id="117" name="CaixaDeTexto 116">
            <a:extLst>
              <a:ext uri="{FF2B5EF4-FFF2-40B4-BE49-F238E27FC236}">
                <a16:creationId xmlns:a16="http://schemas.microsoft.com/office/drawing/2014/main" id="{B8DF1B6D-74F8-490D-93D3-5B47A1357163}"/>
              </a:ext>
            </a:extLst>
          </p:cNvPr>
          <p:cNvSpPr txBox="1"/>
          <p:nvPr/>
        </p:nvSpPr>
        <p:spPr>
          <a:xfrm>
            <a:off x="3036457" y="6417262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m2 B2</a:t>
            </a:r>
          </a:p>
        </p:txBody>
      </p:sp>
      <p:sp>
        <p:nvSpPr>
          <p:cNvPr id="118" name="CaixaDeTexto 117">
            <a:extLst>
              <a:ext uri="{FF2B5EF4-FFF2-40B4-BE49-F238E27FC236}">
                <a16:creationId xmlns:a16="http://schemas.microsoft.com/office/drawing/2014/main" id="{1F04B085-BD65-47E8-B8BD-AED83629E70D}"/>
              </a:ext>
            </a:extLst>
          </p:cNvPr>
          <p:cNvSpPr txBox="1"/>
          <p:nvPr/>
        </p:nvSpPr>
        <p:spPr>
          <a:xfrm>
            <a:off x="5496021" y="6435849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m3 B3</a:t>
            </a:r>
          </a:p>
        </p:txBody>
      </p:sp>
      <p:sp>
        <p:nvSpPr>
          <p:cNvPr id="119" name="CaixaDeTexto 118">
            <a:extLst>
              <a:ext uri="{FF2B5EF4-FFF2-40B4-BE49-F238E27FC236}">
                <a16:creationId xmlns:a16="http://schemas.microsoft.com/office/drawing/2014/main" id="{85C60201-E0AB-4998-BE8E-4CCF527D7AE7}"/>
              </a:ext>
            </a:extLst>
          </p:cNvPr>
          <p:cNvSpPr txBox="1"/>
          <p:nvPr/>
        </p:nvSpPr>
        <p:spPr>
          <a:xfrm>
            <a:off x="7802269" y="6451565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m4 B4</a:t>
            </a:r>
          </a:p>
        </p:txBody>
      </p:sp>
      <p:sp>
        <p:nvSpPr>
          <p:cNvPr id="120" name="CaixaDeTexto 119">
            <a:extLst>
              <a:ext uri="{FF2B5EF4-FFF2-40B4-BE49-F238E27FC236}">
                <a16:creationId xmlns:a16="http://schemas.microsoft.com/office/drawing/2014/main" id="{2983430F-C240-4A41-B4FE-BE3F7E6004C4}"/>
              </a:ext>
            </a:extLst>
          </p:cNvPr>
          <p:cNvSpPr txBox="1"/>
          <p:nvPr/>
        </p:nvSpPr>
        <p:spPr>
          <a:xfrm>
            <a:off x="10717004" y="4220701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m5 B5</a:t>
            </a:r>
          </a:p>
        </p:txBody>
      </p:sp>
      <p:sp>
        <p:nvSpPr>
          <p:cNvPr id="121" name="CaixaDeTexto 120">
            <a:extLst>
              <a:ext uri="{FF2B5EF4-FFF2-40B4-BE49-F238E27FC236}">
                <a16:creationId xmlns:a16="http://schemas.microsoft.com/office/drawing/2014/main" id="{9AB1A603-ABED-4D40-8085-D8B3D14C490B}"/>
              </a:ext>
            </a:extLst>
          </p:cNvPr>
          <p:cNvSpPr txBox="1"/>
          <p:nvPr/>
        </p:nvSpPr>
        <p:spPr>
          <a:xfrm>
            <a:off x="4806679" y="5682143"/>
            <a:ext cx="529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FP2</a:t>
            </a:r>
          </a:p>
        </p:txBody>
      </p:sp>
      <p:sp>
        <p:nvSpPr>
          <p:cNvPr id="122" name="CaixaDeTexto 121">
            <a:extLst>
              <a:ext uri="{FF2B5EF4-FFF2-40B4-BE49-F238E27FC236}">
                <a16:creationId xmlns:a16="http://schemas.microsoft.com/office/drawing/2014/main" id="{E3DA9720-DC35-4B44-A5F5-FBD3AA8083EF}"/>
              </a:ext>
            </a:extLst>
          </p:cNvPr>
          <p:cNvSpPr txBox="1"/>
          <p:nvPr/>
        </p:nvSpPr>
        <p:spPr>
          <a:xfrm>
            <a:off x="7196712" y="5720457"/>
            <a:ext cx="529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FP3</a:t>
            </a:r>
          </a:p>
        </p:txBody>
      </p:sp>
      <p:pic>
        <p:nvPicPr>
          <p:cNvPr id="42" name="Gráfico 41" descr="Catálogo de endereços">
            <a:extLst>
              <a:ext uri="{FF2B5EF4-FFF2-40B4-BE49-F238E27FC236}">
                <a16:creationId xmlns:a16="http://schemas.microsoft.com/office/drawing/2014/main" id="{B392CFD2-3E29-4238-A5CB-486E9C9E31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7919" y="2741022"/>
            <a:ext cx="646323" cy="646323"/>
          </a:xfrm>
          <a:prstGeom prst="rect">
            <a:avLst/>
          </a:prstGeom>
        </p:spPr>
      </p:pic>
      <p:sp>
        <p:nvSpPr>
          <p:cNvPr id="81" name="CaixaDeTexto 80">
            <a:extLst>
              <a:ext uri="{FF2B5EF4-FFF2-40B4-BE49-F238E27FC236}">
                <a16:creationId xmlns:a16="http://schemas.microsoft.com/office/drawing/2014/main" id="{5BC87898-E944-4E0A-B32B-A7BDF9D47796}"/>
              </a:ext>
            </a:extLst>
          </p:cNvPr>
          <p:cNvSpPr txBox="1"/>
          <p:nvPr/>
        </p:nvSpPr>
        <p:spPr>
          <a:xfrm>
            <a:off x="5933767" y="2968425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e-book m3</a:t>
            </a:r>
          </a:p>
        </p:txBody>
      </p:sp>
      <p:sp>
        <p:nvSpPr>
          <p:cNvPr id="123" name="CaixaDeTexto 122">
            <a:extLst>
              <a:ext uri="{FF2B5EF4-FFF2-40B4-BE49-F238E27FC236}">
                <a16:creationId xmlns:a16="http://schemas.microsoft.com/office/drawing/2014/main" id="{91F159CF-BDC0-48CC-9993-1ADB1114231F}"/>
              </a:ext>
            </a:extLst>
          </p:cNvPr>
          <p:cNvSpPr txBox="1"/>
          <p:nvPr/>
        </p:nvSpPr>
        <p:spPr>
          <a:xfrm>
            <a:off x="5657099" y="2046750"/>
            <a:ext cx="1150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Resumo módulo (texto)</a:t>
            </a:r>
          </a:p>
        </p:txBody>
      </p:sp>
      <p:pic>
        <p:nvPicPr>
          <p:cNvPr id="43" name="Gráfico 42" descr="Catálogo de endereços">
            <a:extLst>
              <a:ext uri="{FF2B5EF4-FFF2-40B4-BE49-F238E27FC236}">
                <a16:creationId xmlns:a16="http://schemas.microsoft.com/office/drawing/2014/main" id="{D7801D85-D892-4170-983B-ED948E6A7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68553" y="2728956"/>
            <a:ext cx="646323" cy="646323"/>
          </a:xfrm>
          <a:prstGeom prst="rect">
            <a:avLst/>
          </a:prstGeom>
        </p:spPr>
      </p:pic>
      <p:sp>
        <p:nvSpPr>
          <p:cNvPr id="82" name="CaixaDeTexto 81">
            <a:extLst>
              <a:ext uri="{FF2B5EF4-FFF2-40B4-BE49-F238E27FC236}">
                <a16:creationId xmlns:a16="http://schemas.microsoft.com/office/drawing/2014/main" id="{7B8000F5-4269-4869-9A8A-063B5C5CA91B}"/>
              </a:ext>
            </a:extLst>
          </p:cNvPr>
          <p:cNvSpPr txBox="1"/>
          <p:nvPr/>
        </p:nvSpPr>
        <p:spPr>
          <a:xfrm>
            <a:off x="8452304" y="2919373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e-book m4</a:t>
            </a:r>
          </a:p>
        </p:txBody>
      </p:sp>
      <p:sp>
        <p:nvSpPr>
          <p:cNvPr id="124" name="CaixaDeTexto 123">
            <a:extLst>
              <a:ext uri="{FF2B5EF4-FFF2-40B4-BE49-F238E27FC236}">
                <a16:creationId xmlns:a16="http://schemas.microsoft.com/office/drawing/2014/main" id="{CF2983BB-2371-4175-9769-E5BB81598C64}"/>
              </a:ext>
            </a:extLst>
          </p:cNvPr>
          <p:cNvSpPr txBox="1"/>
          <p:nvPr/>
        </p:nvSpPr>
        <p:spPr>
          <a:xfrm>
            <a:off x="7991016" y="2001747"/>
            <a:ext cx="1150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Resumo módulo (texto)</a:t>
            </a:r>
          </a:p>
        </p:txBody>
      </p:sp>
      <p:sp>
        <p:nvSpPr>
          <p:cNvPr id="128" name="CaixaDeTexto 127">
            <a:extLst>
              <a:ext uri="{FF2B5EF4-FFF2-40B4-BE49-F238E27FC236}">
                <a16:creationId xmlns:a16="http://schemas.microsoft.com/office/drawing/2014/main" id="{36FC1337-E976-4248-8795-042ACE5A9AA1}"/>
              </a:ext>
            </a:extLst>
          </p:cNvPr>
          <p:cNvSpPr txBox="1"/>
          <p:nvPr/>
        </p:nvSpPr>
        <p:spPr>
          <a:xfrm>
            <a:off x="8530058" y="5944313"/>
            <a:ext cx="1365663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200" b="1" dirty="0"/>
              <a:t>Vídeo Ana: </a:t>
            </a:r>
          </a:p>
          <a:p>
            <a:r>
              <a:rPr lang="pt-BR" sz="1000" dirty="0"/>
              <a:t>O espírito de equipe no time remoto</a:t>
            </a:r>
          </a:p>
        </p:txBody>
      </p:sp>
      <p:sp>
        <p:nvSpPr>
          <p:cNvPr id="129" name="CaixaDeTexto 128">
            <a:extLst>
              <a:ext uri="{FF2B5EF4-FFF2-40B4-BE49-F238E27FC236}">
                <a16:creationId xmlns:a16="http://schemas.microsoft.com/office/drawing/2014/main" id="{BBBA7F36-9481-4AA2-8449-BBED0139ABE0}"/>
              </a:ext>
            </a:extLst>
          </p:cNvPr>
          <p:cNvSpPr txBox="1"/>
          <p:nvPr/>
        </p:nvSpPr>
        <p:spPr>
          <a:xfrm>
            <a:off x="4342131" y="4518425"/>
            <a:ext cx="855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M2 A5</a:t>
            </a:r>
          </a:p>
        </p:txBody>
      </p:sp>
      <p:pic>
        <p:nvPicPr>
          <p:cNvPr id="130" name="Imagem 129" descr="Uma imagem contendo texto, placar&#10;&#10;Descrição gerada automaticamente">
            <a:extLst>
              <a:ext uri="{FF2B5EF4-FFF2-40B4-BE49-F238E27FC236}">
                <a16:creationId xmlns:a16="http://schemas.microsoft.com/office/drawing/2014/main" id="{0757606E-C3B4-4A34-942A-60CD5D023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904" y="4404240"/>
            <a:ext cx="888889" cy="475094"/>
          </a:xfrm>
          <a:prstGeom prst="rect">
            <a:avLst/>
          </a:prstGeom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7D3C1009-77AA-4941-A700-6830D6FB5784}"/>
              </a:ext>
            </a:extLst>
          </p:cNvPr>
          <p:cNvCxnSpPr/>
          <p:nvPr/>
        </p:nvCxnSpPr>
        <p:spPr>
          <a:xfrm>
            <a:off x="190275" y="4027903"/>
            <a:ext cx="2422431" cy="158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194AD29-9190-426A-9FB0-2F33497924C3}"/>
              </a:ext>
            </a:extLst>
          </p:cNvPr>
          <p:cNvSpPr txBox="1"/>
          <p:nvPr/>
        </p:nvSpPr>
        <p:spPr>
          <a:xfrm>
            <a:off x="76830" y="3226950"/>
            <a:ext cx="797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INTRO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50FC11F-8FEA-465D-9955-263DDDEF548D}"/>
              </a:ext>
            </a:extLst>
          </p:cNvPr>
          <p:cNvSpPr txBox="1"/>
          <p:nvPr/>
        </p:nvSpPr>
        <p:spPr>
          <a:xfrm>
            <a:off x="2213704" y="4692318"/>
            <a:ext cx="797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m1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77D7774-6C08-4667-A1ED-777D76C5CEB8}"/>
              </a:ext>
            </a:extLst>
          </p:cNvPr>
          <p:cNvSpPr txBox="1"/>
          <p:nvPr/>
        </p:nvSpPr>
        <p:spPr>
          <a:xfrm>
            <a:off x="241355" y="4209505"/>
            <a:ext cx="1150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Resumo módulo (texto)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C4D92E9-7DC7-42CE-9752-9DAEEC906637}"/>
              </a:ext>
            </a:extLst>
          </p:cNvPr>
          <p:cNvSpPr txBox="1"/>
          <p:nvPr/>
        </p:nvSpPr>
        <p:spPr>
          <a:xfrm>
            <a:off x="9980255" y="2020621"/>
            <a:ext cx="1150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Resumo módulo (texto)</a:t>
            </a:r>
          </a:p>
        </p:txBody>
      </p:sp>
      <p:cxnSp>
        <p:nvCxnSpPr>
          <p:cNvPr id="133" name="Conector: Angulado 132">
            <a:extLst>
              <a:ext uri="{FF2B5EF4-FFF2-40B4-BE49-F238E27FC236}">
                <a16:creationId xmlns:a16="http://schemas.microsoft.com/office/drawing/2014/main" id="{90C3405B-459D-4F80-BE1F-46859A21863F}"/>
              </a:ext>
            </a:extLst>
          </p:cNvPr>
          <p:cNvCxnSpPr>
            <a:cxnSpLocks/>
            <a:endCxn id="128" idx="3"/>
          </p:cNvCxnSpPr>
          <p:nvPr/>
        </p:nvCxnSpPr>
        <p:spPr>
          <a:xfrm rot="5400000">
            <a:off x="7854151" y="4186378"/>
            <a:ext cx="4091893" cy="875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to 133">
            <a:extLst>
              <a:ext uri="{FF2B5EF4-FFF2-40B4-BE49-F238E27FC236}">
                <a16:creationId xmlns:a16="http://schemas.microsoft.com/office/drawing/2014/main" id="{BE40CB00-1535-4926-990F-093C042760CE}"/>
              </a:ext>
            </a:extLst>
          </p:cNvPr>
          <p:cNvCxnSpPr>
            <a:cxnSpLocks/>
          </p:cNvCxnSpPr>
          <p:nvPr/>
        </p:nvCxnSpPr>
        <p:spPr>
          <a:xfrm>
            <a:off x="10039827" y="4717525"/>
            <a:ext cx="1940009" cy="79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681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Agrupar 25">
            <a:extLst>
              <a:ext uri="{FF2B5EF4-FFF2-40B4-BE49-F238E27FC236}">
                <a16:creationId xmlns:a16="http://schemas.microsoft.com/office/drawing/2014/main" id="{04B6FA55-D20E-4E8F-99F7-2E7D3B31EFB9}"/>
              </a:ext>
            </a:extLst>
          </p:cNvPr>
          <p:cNvGrpSpPr/>
          <p:nvPr/>
        </p:nvGrpSpPr>
        <p:grpSpPr>
          <a:xfrm>
            <a:off x="2179976" y="543339"/>
            <a:ext cx="7938044" cy="4990450"/>
            <a:chOff x="2179976" y="543339"/>
            <a:chExt cx="7938044" cy="4990450"/>
          </a:xfrm>
        </p:grpSpPr>
        <p:cxnSp>
          <p:nvCxnSpPr>
            <p:cNvPr id="7" name="Conector de Seta Reta 6">
              <a:extLst>
                <a:ext uri="{FF2B5EF4-FFF2-40B4-BE49-F238E27FC236}">
                  <a16:creationId xmlns:a16="http://schemas.microsoft.com/office/drawing/2014/main" id="{4C5F6851-83D0-4693-B298-32AFEEB64A5A}"/>
                </a:ext>
              </a:extLst>
            </p:cNvPr>
            <p:cNvCxnSpPr/>
            <p:nvPr/>
          </p:nvCxnSpPr>
          <p:spPr>
            <a:xfrm>
              <a:off x="4028661" y="4651513"/>
              <a:ext cx="483704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de Seta Reta 8">
              <a:extLst>
                <a:ext uri="{FF2B5EF4-FFF2-40B4-BE49-F238E27FC236}">
                  <a16:creationId xmlns:a16="http://schemas.microsoft.com/office/drawing/2014/main" id="{650039FA-8231-4245-A590-B2A953C64B3F}"/>
                </a:ext>
              </a:extLst>
            </p:cNvPr>
            <p:cNvCxnSpPr/>
            <p:nvPr/>
          </p:nvCxnSpPr>
          <p:spPr>
            <a:xfrm flipV="1">
              <a:off x="4028661" y="543339"/>
              <a:ext cx="0" cy="40949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FF5A9F66-F8A6-4322-BA09-915F08EF3A63}"/>
                </a:ext>
              </a:extLst>
            </p:cNvPr>
            <p:cNvSpPr txBox="1"/>
            <p:nvPr/>
          </p:nvSpPr>
          <p:spPr>
            <a:xfrm>
              <a:off x="5897234" y="5072124"/>
              <a:ext cx="13914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b="1" dirty="0"/>
                <a:t>Emoção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12BAED25-03F9-4003-8D2A-837EC64232A5}"/>
                </a:ext>
              </a:extLst>
            </p:cNvPr>
            <p:cNvSpPr txBox="1"/>
            <p:nvPr/>
          </p:nvSpPr>
          <p:spPr>
            <a:xfrm>
              <a:off x="8262731" y="5154231"/>
              <a:ext cx="13914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Agradável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F0C80CED-C139-4953-9852-B7CECD866D16}"/>
                </a:ext>
              </a:extLst>
            </p:cNvPr>
            <p:cNvSpPr txBox="1"/>
            <p:nvPr/>
          </p:nvSpPr>
          <p:spPr>
            <a:xfrm>
              <a:off x="3839810" y="5154230"/>
              <a:ext cx="15041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Desagradável</a:t>
              </a: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5B11B530-A388-4621-9AA3-E7D4FD7CE162}"/>
                </a:ext>
              </a:extLst>
            </p:cNvPr>
            <p:cNvSpPr txBox="1"/>
            <p:nvPr/>
          </p:nvSpPr>
          <p:spPr>
            <a:xfrm>
              <a:off x="2312519" y="4128052"/>
              <a:ext cx="15041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Baixa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5CD9B123-213A-4506-9C88-9DCDB4DD9244}"/>
                </a:ext>
              </a:extLst>
            </p:cNvPr>
            <p:cNvSpPr txBox="1"/>
            <p:nvPr/>
          </p:nvSpPr>
          <p:spPr>
            <a:xfrm>
              <a:off x="2299266" y="669234"/>
              <a:ext cx="13914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Alta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7935F968-36F9-4DFE-83A5-A4355DE81300}"/>
                </a:ext>
              </a:extLst>
            </p:cNvPr>
            <p:cNvSpPr txBox="1"/>
            <p:nvPr/>
          </p:nvSpPr>
          <p:spPr>
            <a:xfrm>
              <a:off x="2179976" y="2268283"/>
              <a:ext cx="13914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b="1" dirty="0"/>
                <a:t>Energia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17211AAD-6DF3-4F0B-82E4-356A44F7D0DD}"/>
                </a:ext>
              </a:extLst>
            </p:cNvPr>
            <p:cNvSpPr txBox="1"/>
            <p:nvPr/>
          </p:nvSpPr>
          <p:spPr>
            <a:xfrm>
              <a:off x="3624484" y="4533540"/>
              <a:ext cx="15041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0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B18C07B2-0DE4-48DF-AF43-F90CD882DF7B}"/>
                </a:ext>
              </a:extLst>
            </p:cNvPr>
            <p:cNvSpPr txBox="1"/>
            <p:nvPr/>
          </p:nvSpPr>
          <p:spPr>
            <a:xfrm>
              <a:off x="3571454" y="669234"/>
              <a:ext cx="15041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10</a:t>
              </a: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5FCB3B66-EB9D-49A0-997D-88461533AAFA}"/>
                </a:ext>
              </a:extLst>
            </p:cNvPr>
            <p:cNvSpPr txBox="1"/>
            <p:nvPr/>
          </p:nvSpPr>
          <p:spPr>
            <a:xfrm>
              <a:off x="8613913" y="4702792"/>
              <a:ext cx="15041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10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AB9B05AF-10E4-4048-A67F-DB49D156F88B}"/>
                </a:ext>
              </a:extLst>
            </p:cNvPr>
            <p:cNvSpPr txBox="1"/>
            <p:nvPr/>
          </p:nvSpPr>
          <p:spPr>
            <a:xfrm>
              <a:off x="3568134" y="2522809"/>
              <a:ext cx="15041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5</a:t>
              </a:r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C7E1A667-BC2B-424C-BF96-5817715B6161}"/>
                </a:ext>
              </a:extLst>
            </p:cNvPr>
            <p:cNvSpPr txBox="1"/>
            <p:nvPr/>
          </p:nvSpPr>
          <p:spPr>
            <a:xfrm>
              <a:off x="6245094" y="4680320"/>
              <a:ext cx="15041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5</a:t>
              </a:r>
            </a:p>
          </p:txBody>
        </p:sp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id="{DFCB6E00-38D0-4681-94AC-C33BC4F96EC3}"/>
                </a:ext>
              </a:extLst>
            </p:cNvPr>
            <p:cNvCxnSpPr/>
            <p:nvPr/>
          </p:nvCxnSpPr>
          <p:spPr>
            <a:xfrm>
              <a:off x="4028661" y="2590800"/>
              <a:ext cx="4837043" cy="0"/>
            </a:xfrm>
            <a:prstGeom prst="line">
              <a:avLst/>
            </a:prstGeom>
            <a:ln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22">
              <a:extLst>
                <a:ext uri="{FF2B5EF4-FFF2-40B4-BE49-F238E27FC236}">
                  <a16:creationId xmlns:a16="http://schemas.microsoft.com/office/drawing/2014/main" id="{9E033B58-51AF-434A-A3B9-29B89302E1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7182" y="585257"/>
              <a:ext cx="0" cy="4011086"/>
            </a:xfrm>
            <a:prstGeom prst="line">
              <a:avLst/>
            </a:prstGeom>
            <a:ln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453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427</Words>
  <Application>Microsoft Office PowerPoint</Application>
  <PresentationFormat>Widescreen</PresentationFormat>
  <Paragraphs>144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Abadi</vt:lpstr>
      <vt:lpstr>Arial</vt:lpstr>
      <vt:lpstr>Calibri</vt:lpstr>
      <vt:lpstr>Calibri Light</vt:lpstr>
      <vt:lpstr>Tema do Office</vt:lpstr>
      <vt:lpstr>Introdução geral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Touch Base</dc:title>
  <dc:creator>Alessandra Rodrigues Gonzaga</dc:creator>
  <cp:lastModifiedBy>Alessandra Rodrigues Gonzaga</cp:lastModifiedBy>
  <cp:revision>33</cp:revision>
  <dcterms:created xsi:type="dcterms:W3CDTF">2020-05-07T19:27:34Z</dcterms:created>
  <dcterms:modified xsi:type="dcterms:W3CDTF">2020-08-07T18:25:43Z</dcterms:modified>
</cp:coreProperties>
</file>